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0"/>
  </p:notesMasterIdLst>
  <p:sldIdLst>
    <p:sldId id="256" r:id="rId2"/>
    <p:sldId id="257" r:id="rId3"/>
    <p:sldId id="258" r:id="rId4"/>
    <p:sldId id="259" r:id="rId5"/>
    <p:sldId id="260" r:id="rId6"/>
    <p:sldId id="261" r:id="rId7"/>
    <p:sldId id="262" r:id="rId8"/>
    <p:sldId id="263" r:id="rId9"/>
    <p:sldId id="326" r:id="rId10"/>
    <p:sldId id="327" r:id="rId11"/>
    <p:sldId id="328" r:id="rId12"/>
    <p:sldId id="264" r:id="rId13"/>
    <p:sldId id="265" r:id="rId14"/>
    <p:sldId id="329" r:id="rId15"/>
    <p:sldId id="330" r:id="rId16"/>
    <p:sldId id="331" r:id="rId17"/>
    <p:sldId id="266" r:id="rId18"/>
    <p:sldId id="267" r:id="rId19"/>
    <p:sldId id="268" r:id="rId20"/>
    <p:sldId id="269" r:id="rId21"/>
    <p:sldId id="270" r:id="rId22"/>
    <p:sldId id="332" r:id="rId23"/>
    <p:sldId id="333" r:id="rId24"/>
    <p:sldId id="271" r:id="rId25"/>
    <p:sldId id="272" r:id="rId26"/>
    <p:sldId id="273" r:id="rId27"/>
    <p:sldId id="274" r:id="rId28"/>
    <p:sldId id="334" r:id="rId29"/>
    <p:sldId id="335" r:id="rId30"/>
    <p:sldId id="336"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337" r:id="rId47"/>
    <p:sldId id="338" r:id="rId48"/>
    <p:sldId id="290" r:id="rId49"/>
    <p:sldId id="291" r:id="rId50"/>
    <p:sldId id="292" r:id="rId51"/>
    <p:sldId id="293" r:id="rId52"/>
    <p:sldId id="294" r:id="rId53"/>
    <p:sldId id="339" r:id="rId54"/>
    <p:sldId id="340" r:id="rId55"/>
    <p:sldId id="341" r:id="rId56"/>
    <p:sldId id="295" r:id="rId57"/>
    <p:sldId id="296" r:id="rId58"/>
    <p:sldId id="297" r:id="rId59"/>
    <p:sldId id="298" r:id="rId60"/>
    <p:sldId id="299" r:id="rId61"/>
    <p:sldId id="300" r:id="rId62"/>
    <p:sldId id="301" r:id="rId63"/>
    <p:sldId id="302" r:id="rId64"/>
    <p:sldId id="303" r:id="rId65"/>
    <p:sldId id="304" r:id="rId66"/>
    <p:sldId id="305" r:id="rId67"/>
    <p:sldId id="306" r:id="rId68"/>
    <p:sldId id="307" r:id="rId69"/>
    <p:sldId id="308" r:id="rId70"/>
    <p:sldId id="342" r:id="rId71"/>
    <p:sldId id="343" r:id="rId72"/>
    <p:sldId id="344" r:id="rId73"/>
    <p:sldId id="345" r:id="rId74"/>
    <p:sldId id="309" r:id="rId75"/>
    <p:sldId id="310" r:id="rId76"/>
    <p:sldId id="311" r:id="rId77"/>
    <p:sldId id="312" r:id="rId78"/>
    <p:sldId id="313" r:id="rId79"/>
    <p:sldId id="346" r:id="rId80"/>
    <p:sldId id="347" r:id="rId81"/>
    <p:sldId id="348" r:id="rId82"/>
    <p:sldId id="314" r:id="rId83"/>
    <p:sldId id="315" r:id="rId84"/>
    <p:sldId id="316" r:id="rId85"/>
    <p:sldId id="317" r:id="rId86"/>
    <p:sldId id="318" r:id="rId87"/>
    <p:sldId id="319" r:id="rId88"/>
    <p:sldId id="349" r:id="rId89"/>
    <p:sldId id="350" r:id="rId90"/>
    <p:sldId id="351" r:id="rId91"/>
    <p:sldId id="320" r:id="rId92"/>
    <p:sldId id="321" r:id="rId93"/>
    <p:sldId id="322" r:id="rId94"/>
    <p:sldId id="352" r:id="rId95"/>
    <p:sldId id="353" r:id="rId96"/>
    <p:sldId id="323" r:id="rId97"/>
    <p:sldId id="324" r:id="rId98"/>
    <p:sldId id="325" r:id="rId9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013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slide" Target="../slides/slide86.xml"/><Relationship Id="rId4" Type="http://schemas.openxmlformats.org/officeDocument/2006/relationships/slide" Target="../slides/slide20.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slide" Target="../slides/slide86.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7.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mc=目录配置2#3534ed1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a:ln/>
        </p:spPr>
        <p:txBody>
          <a:bodyPr/>
          <a:lstStyle/>
          <a:p>
            <a:endParaRPr lang="zh-CN" altLang="en-US"/>
          </a:p>
        </p:txBody>
      </p:sp>
      <p:sp>
        <p:nvSpPr>
          <p:cNvPr id="4" name="C_0#auto_editor_catalog_4?lid=f5eca12a0&amp;cid=f5eca12a0&amp;vtp=1">
            <a:hlinkClick r:id="rId3" action="ppaction://hlinksldjump"/>
          </p:cNvPr>
          <p:cNvSpPr/>
          <p:nvPr/>
        </p:nvSpPr>
        <p:spPr>
          <a:xfrm>
            <a:off x="2569464" y="2139696"/>
            <a:ext cx="832104" cy="576072"/>
          </a:xfrm>
          <a:prstGeom prst="rect">
            <a:avLst/>
          </a:prstGeom>
          <a:solidFill>
            <a:srgbClr val="BDD7EE"/>
          </a:solidFill>
          <a:ln/>
        </p:spPr>
        <p:txBody>
          <a:bodyPr wrap="square" lIns="127000" tIns="127000" rIns="127000" bIns="127000" rtlCol="0" anchor="ctr"/>
          <a:lstStyle/>
          <a:p>
            <a:pPr marL="0" algn="ctr">
              <a:lnSpc>
                <a:spcPct val="100000"/>
              </a:lnSpc>
            </a:pPr>
            <a:r>
              <a:rPr lang="en-US" sz="2800" b="0" i="0" dirty="0">
                <a:solidFill>
                  <a:srgbClr val="000000"/>
                </a:solidFill>
                <a:latin typeface="微软雅黑" pitchFamily="34" charset="0"/>
                <a:ea typeface="微软雅黑" pitchFamily="34" charset="-122"/>
                <a:cs typeface="微软雅黑" pitchFamily="34" charset="-120"/>
              </a:rPr>
              <a:t>A</a:t>
            </a:r>
            <a:endParaRPr lang="en-US" sz="2800" dirty="0"/>
          </a:p>
        </p:txBody>
      </p:sp>
      <p:sp>
        <p:nvSpPr>
          <p:cNvPr id="5" name="C_0#auto_editor_catalog_4?lid=978a3a30d&amp;cid=978a3a30d&amp;vtp=1">
            <a:hlinkClick r:id="rId4" action="ppaction://hlinksldjump"/>
          </p:cNvPr>
          <p:cNvSpPr/>
          <p:nvPr/>
        </p:nvSpPr>
        <p:spPr>
          <a:xfrm>
            <a:off x="2569464" y="3081528"/>
            <a:ext cx="832104" cy="576072"/>
          </a:xfrm>
          <a:prstGeom prst="rect">
            <a:avLst/>
          </a:prstGeom>
          <a:solidFill>
            <a:srgbClr val="BDD7EE"/>
          </a:solidFill>
          <a:ln/>
        </p:spPr>
        <p:txBody>
          <a:bodyPr wrap="square" lIns="127000" tIns="127000" rIns="127000" bIns="127000" rtlCol="0" anchor="ctr"/>
          <a:lstStyle/>
          <a:p>
            <a:pPr marL="0" algn="ctr">
              <a:lnSpc>
                <a:spcPct val="100000"/>
              </a:lnSpc>
            </a:pPr>
            <a:r>
              <a:rPr lang="en-US" sz="2800" b="0" i="0" dirty="0">
                <a:solidFill>
                  <a:srgbClr val="000000"/>
                </a:solidFill>
                <a:latin typeface="微软雅黑" pitchFamily="34" charset="0"/>
                <a:ea typeface="微软雅黑" pitchFamily="34" charset="-122"/>
                <a:cs typeface="微软雅黑" pitchFamily="34" charset="-120"/>
              </a:rPr>
              <a:t>B</a:t>
            </a:r>
            <a:endParaRPr lang="en-US" sz="2800" dirty="0"/>
          </a:p>
        </p:txBody>
      </p:sp>
      <p:sp>
        <p:nvSpPr>
          <p:cNvPr id="6" name="C_0#auto_editor_catalog_4?lid=072e33a0b&amp;cid=072e33a0b&amp;vtp=1">
            <a:hlinkClick r:id="rId5" action="ppaction://hlinksldjump"/>
          </p:cNvPr>
          <p:cNvSpPr/>
          <p:nvPr/>
        </p:nvSpPr>
        <p:spPr>
          <a:xfrm>
            <a:off x="2569464" y="4014216"/>
            <a:ext cx="832104" cy="576072"/>
          </a:xfrm>
          <a:prstGeom prst="rect">
            <a:avLst/>
          </a:prstGeom>
          <a:solidFill>
            <a:srgbClr val="BDD7EE"/>
          </a:solidFill>
          <a:ln/>
        </p:spPr>
        <p:txBody>
          <a:bodyPr wrap="square" lIns="127000" tIns="127000" rIns="127000" bIns="127000" rtlCol="0" anchor="ctr"/>
          <a:lstStyle/>
          <a:p>
            <a:pPr marL="0" algn="ctr">
              <a:lnSpc>
                <a:spcPct val="100000"/>
              </a:lnSpc>
            </a:pPr>
            <a:r>
              <a:rPr lang="en-US" sz="2800" b="0" i="0" dirty="0">
                <a:solidFill>
                  <a:srgbClr val="000000"/>
                </a:solidFill>
                <a:latin typeface="微软雅黑" pitchFamily="34" charset="0"/>
                <a:ea typeface="微软雅黑" pitchFamily="34" charset="-122"/>
                <a:cs typeface="微软雅黑" pitchFamily="34" charset="-120"/>
              </a:rPr>
              <a:t>C</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3534ed1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l">
              <a:lnSpc>
                <a:spcPct val="100000"/>
              </a:lnSpc>
            </a:pPr>
            <a:r>
              <a:rPr lang="en-US" sz="2400" b="0" i="0" dirty="0">
                <a:solidFill>
                  <a:srgbClr val="000000"/>
                </a:solidFill>
                <a:latin typeface="SimHei" pitchFamily="34" charset="0"/>
                <a:ea typeface="SimHei" pitchFamily="34" charset="-122"/>
                <a:cs typeface="SimHei" pitchFamily="34" charset="-120"/>
              </a:rPr>
              <a:t>专题九 小说阅读</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真题#df=f5eca12a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刷真题#df=978a3a3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刷真题#df=072e33a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刷主题#df=0b33b70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主题1 世态人情</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5#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刷主题#df=4d7646b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主题2 人性光辉</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刷主题#df=fa6640d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主题3 俗世奇人</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主题#df=1568dd5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主题4 讽刺反思</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刷综合#df=f5eca12a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综合#df=978a3a3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刷综合#df=072e33a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wrap="square" lIns="0" tIns="0" rIns="0" bIns="0" rtlCol="0" anchor="ctr"/>
          <a:lstStyle/>
          <a:p>
            <a:pPr algn="ctr">
              <a:lnSpc>
                <a:spcPct val="100000"/>
              </a:lnSpc>
            </a:pPr>
            <a:r>
              <a:rPr lang="en-US" sz="2800" b="1" i="0" dirty="0">
                <a:solidFill>
                  <a:srgbClr val="000000"/>
                </a:solidFill>
                <a:latin typeface="SimHei" pitchFamily="34" charset="0"/>
                <a:ea typeface="SimHei" pitchFamily="34" charset="-122"/>
                <a:cs typeface="SimHei"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f5eca12a0&amp;color=RGB(0,0,0)">
            <a:hlinkClick r:id="rId5" action="ppaction://hlinksldjump"/>
          </p:cNvPr>
          <p:cNvSpPr/>
          <p:nvPr/>
        </p:nvSpPr>
        <p:spPr>
          <a:xfrm>
            <a:off x="8101584"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刷真题</a:t>
            </a:r>
            <a:endParaRPr lang="en-US" sz="1800" dirty="0"/>
          </a:p>
        </p:txBody>
      </p:sp>
      <p:sp>
        <p:nvSpPr>
          <p:cNvPr id="8" name="MasterShapeName?linknodeid=978a3a30d&amp;color=RGB(0,0,0)">
            <a:hlinkClick r:id="rId6" action="ppaction://hlinksldjump"/>
          </p:cNvPr>
          <p:cNvSpPr/>
          <p:nvPr/>
        </p:nvSpPr>
        <p:spPr>
          <a:xfrm>
            <a:off x="9409176"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刷主题</a:t>
            </a:r>
            <a:endParaRPr lang="en-US" sz="1800" dirty="0"/>
          </a:p>
        </p:txBody>
      </p:sp>
      <p:sp>
        <p:nvSpPr>
          <p:cNvPr id="9" name="MasterShapeName?linknodeid=072e33a0b&amp;color=RGB(0,0,0)">
            <a:hlinkClick r:id="rId7" action="ppaction://hlinksldjump"/>
          </p:cNvPr>
          <p:cNvSpPr/>
          <p:nvPr/>
        </p:nvSpPr>
        <p:spPr>
          <a:xfrm>
            <a:off x="10716768" y="82296"/>
            <a:ext cx="1261872" cy="530352"/>
          </a:xfrm>
          <a:prstGeom prst="rect">
            <a:avLst/>
          </a:prstGeom>
          <a:noFill/>
          <a:ln/>
        </p:spPr>
        <p:txBody>
          <a:bodyPr wrap="square" lIns="0" tIns="0" rIns="0" bIns="0" rtlCol="0" anchor="ctr"/>
          <a:lstStyle/>
          <a:p>
            <a:pPr algn="ctr">
              <a:lnSpc>
                <a:spcPct val="100000"/>
              </a:lnSpc>
            </a:pPr>
            <a:r>
              <a:rPr lang="en-US" sz="1800" b="1" i="0" dirty="0">
                <a:solidFill>
                  <a:srgbClr val="000000"/>
                </a:solidFill>
                <a:latin typeface="SimHei" pitchFamily="34" charset="0"/>
                <a:ea typeface="SimHei" pitchFamily="34" charset="-122"/>
                <a:cs typeface="SimHei" pitchFamily="34" charset="-120"/>
              </a:rPr>
              <a:t>刷综合</a:t>
            </a:r>
            <a:endParaRPr lang="en-US" sz="1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slide" Target="slide86.xml"/><Relationship Id="rId4" Type="http://schemas.openxmlformats.org/officeDocument/2006/relationships/slide" Target="slide20.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1.xml"/></Relationships>
</file>

<file path=ppt/slides/_rels/slide6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4.xml"/><Relationship Id="rId1" Type="http://schemas.openxmlformats.org/officeDocument/2006/relationships/slideLayout" Target="../slideLayouts/slideLayout2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8.xml"/><Relationship Id="rId1" Type="http://schemas.openxmlformats.org/officeDocument/2006/relationships/slideLayout" Target="../slideLayouts/slideLayout22.xml"/></Relationships>
</file>

<file path=ppt/slides/_rels/slide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9.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5.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5.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1#03eb5e989?vcp=1&amp;pid=446261a88&amp;color=0,0,0&amp;vtp=1&amp;bbb=1&amp;hb=1">
            <a:extLst>
              <a:ext uri="{FF2B5EF4-FFF2-40B4-BE49-F238E27FC236}">
                <a16:creationId xmlns:a16="http://schemas.microsoft.com/office/drawing/2014/main" id="{19B09FBD-0534-620B-9624-72944C6206D2}"/>
              </a:ext>
            </a:extLst>
          </p:cNvPr>
          <p:cNvSpPr/>
          <p:nvPr/>
        </p:nvSpPr>
        <p:spPr>
          <a:xfrm>
            <a:off x="502920" y="1377000"/>
            <a:ext cx="11183112" cy="4610100"/>
          </a:xfrm>
          <a:prstGeom prst="rect">
            <a:avLst/>
          </a:prstGeom>
          <a:noFill/>
          <a:ln/>
        </p:spPr>
        <p:txBody>
          <a:bodyPr wrap="none" lIns="0" tIns="0" rIns="0" bIns="0" rtlCol="0" anchor="t"/>
          <a:lstStyle/>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给在外地的儿孙们各邮寄一箱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还要留下一部分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专做橘子香膏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香膏做起来可麻烦了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先把橘皮内侧的白</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色经络用小刀削去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把橘皮切成细末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在石臼中进一步舂烂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加入葵花籽油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隔水蒸两个小时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接着</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把橙黄</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的香油过滤出来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在油中再加入蜂蜡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隔水加热搅拌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使蜂蜡融化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趁热注入一个个带盖儿的小瓷瓶中</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等待</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凝固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这就是橘皮香膏了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奶奶不仅给儿媳妇做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给大孙女做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也给出嫁的女儿做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还留一罐给自己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每天</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梳头洗脸后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奶奶都用小勺儿舀出一点儿香膏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在手腕和脖子后面点抹开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空气里都会有橘子的清爽香气</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邻</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居们还会取笑奶奶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说她臭美</a:t>
            </a:r>
            <a:r>
              <a:rPr lang="en-US" altLang="zh-CN" sz="1800" b="0" i="0" dirty="0">
                <a:solidFill>
                  <a:srgbClr val="000000"/>
                </a:solidFill>
                <a:latin typeface="Times New Roman" pitchFamily="34" charset="0"/>
                <a:ea typeface="KaiTi" pitchFamily="34" charset="-122"/>
                <a:cs typeface="Times New Roman" pitchFamily="34" charset="-120"/>
              </a:rPr>
              <a:t>，70</a:t>
            </a:r>
            <a:r>
              <a:rPr lang="en-US" altLang="zh-CN" sz="1800" b="0" i="0" dirty="0">
                <a:solidFill>
                  <a:srgbClr val="000000"/>
                </a:solidFill>
                <a:latin typeface="Times New Roman" pitchFamily="34" charset="0"/>
                <a:ea typeface="楷体" pitchFamily="34" charset="-122"/>
                <a:cs typeface="Times New Roman" pitchFamily="34" charset="-120"/>
              </a:rPr>
              <a:t>岁了还用香膏</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孩子们听到这里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哄堂大笑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但接着也许被触动了某根心弦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所有的人都静默了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讲故事的孩子脸上也浮</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起一丝羞愧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这帮粗心的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活蹦乱跳的孩子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从没这样仔细地观察过自己的奶奶</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奶奶也许仍像少女一样</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会打心眼地渴望能戴花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能爬树割蜂蜜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能摸鱼捞虾吧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因此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她才固执地保留了古法制香膏的手艺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文老师想继续点拨面前这个动情讲述的孩子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忽然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她把手收了回来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她觉得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诗歌课讲技巧不重要</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要的是让孩子们张开眼睛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去审视长辈的内心世界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去审视乡村大地上有情万物</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3342488430"/>
      </p:ext>
    </p:extLst>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1#03eb5e989?vcp=1&amp;pid=446261a88&amp;color=0,0,0&amp;vtp=1&amp;bbb=1&amp;hb=1">
            <a:extLst>
              <a:ext uri="{FF2B5EF4-FFF2-40B4-BE49-F238E27FC236}">
                <a16:creationId xmlns:a16="http://schemas.microsoft.com/office/drawing/2014/main" id="{4943FDB8-8B15-BDB1-F91D-36A574231DD2}"/>
              </a:ext>
            </a:extLst>
          </p:cNvPr>
          <p:cNvSpPr/>
          <p:nvPr/>
        </p:nvSpPr>
        <p:spPr>
          <a:xfrm>
            <a:off x="502920" y="1630570"/>
            <a:ext cx="11183112" cy="16084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不一会儿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教室里一片蚕吃桑叶般的书写声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文老师意识到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创作一首敏锐而独特的小诗</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并非她这个老</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师的功劳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在孩子们心灵深处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诗歌的泉眼本来就在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她只不过拨开落叶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清理乱石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让这些泉眼重见天日</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泉水汩汩流淌而已</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选自《羊城晚报》，有改动，作者明前茶）</a:t>
            </a:r>
            <a:endParaRPr lang="en-US" altLang="zh-CN" dirty="0"/>
          </a:p>
        </p:txBody>
      </p:sp>
      <p:sp>
        <p:nvSpPr>
          <p:cNvPr id="3" name="QO_8_BD.2_1#2ea86f69e?vcp=1&amp;pid=03eb5e989&amp;color=0,0,0&amp;vtp=1&amp;bbb=1">
            <a:extLst>
              <a:ext uri="{FF2B5EF4-FFF2-40B4-BE49-F238E27FC236}">
                <a16:creationId xmlns:a16="http://schemas.microsoft.com/office/drawing/2014/main" id="{7941708A-AFE0-1188-54CE-70FB12AB473A}"/>
              </a:ext>
            </a:extLst>
          </p:cNvPr>
          <p:cNvSpPr/>
          <p:nvPr/>
        </p:nvSpPr>
        <p:spPr>
          <a:xfrm>
            <a:off x="502920" y="3232915"/>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1.作品写了三个奶奶，她们分别因什么事而发脾气？（3分）</a:t>
            </a:r>
            <a:endParaRPr lang="en-US" altLang="zh-CN" sz="1800" dirty="0"/>
          </a:p>
        </p:txBody>
      </p:sp>
      <p:sp>
        <p:nvSpPr>
          <p:cNvPr id="4" name="QO_8_AN.3_1#2ea86f69e?vcp=1&amp;pid=03eb5e989&amp;color=0,0,0&amp;vtp=1&amp;bbb=1&amp;hb=1">
            <a:extLst>
              <a:ext uri="{FF2B5EF4-FFF2-40B4-BE49-F238E27FC236}">
                <a16:creationId xmlns:a16="http://schemas.microsoft.com/office/drawing/2014/main" id="{E7CA8937-C341-4F04-5C8E-C634A3F75675}"/>
              </a:ext>
            </a:extLst>
          </p:cNvPr>
          <p:cNvSpPr/>
          <p:nvPr/>
        </p:nvSpPr>
        <p:spPr>
          <a:xfrm>
            <a:off x="502920" y="3643300"/>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第一位奶奶因为买菜人把翠生生的蔬菜剥掉一层才肯称重而生气</a:t>
            </a:r>
            <a:r>
              <a:rPr lang="en-US" altLang="zh-CN" sz="1800" b="1" i="0">
                <a:solidFill>
                  <a:srgbClr val="FF0000"/>
                </a:solidFill>
                <a:latin typeface="Times New Roman" pitchFamily="34" charset="0"/>
                <a:ea typeface="微软雅黑" pitchFamily="34" charset="-122"/>
                <a:cs typeface="Times New Roman" pitchFamily="34" charset="-120"/>
              </a:rPr>
              <a:t>；第二位奶奶因为签不好自己的名字</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而生气</a:t>
            </a:r>
            <a:r>
              <a:rPr lang="en-US" altLang="zh-CN" b="1" i="0" dirty="0">
                <a:solidFill>
                  <a:srgbClr val="FF0000"/>
                </a:solidFill>
                <a:latin typeface="Times New Roman" pitchFamily="34" charset="0"/>
                <a:ea typeface="微软雅黑" pitchFamily="34" charset="-122"/>
                <a:cs typeface="Times New Roman" pitchFamily="34" charset="-120"/>
              </a:rPr>
              <a:t>；第三位奶奶因为买橘子的果贩子故意压价而生气。（3分）</a:t>
            </a:r>
            <a:endParaRPr lang="en-US" altLang="zh-CN" dirty="0"/>
          </a:p>
        </p:txBody>
      </p:sp>
      <p:sp>
        <p:nvSpPr>
          <p:cNvPr id="5" name="QO_8_BD.4_1#af4744ef7?vcp=1&amp;pid=03eb5e989&amp;color=0,0,0&amp;vtp=1&amp;bbb=1">
            <a:extLst>
              <a:ext uri="{FF2B5EF4-FFF2-40B4-BE49-F238E27FC236}">
                <a16:creationId xmlns:a16="http://schemas.microsoft.com/office/drawing/2014/main" id="{CDBEBDAB-5EE9-18E3-D99C-FEA00BE7236E}"/>
              </a:ext>
            </a:extLst>
          </p:cNvPr>
          <p:cNvSpPr/>
          <p:nvPr/>
        </p:nvSpPr>
        <p:spPr>
          <a:xfrm>
            <a:off x="502920" y="4459353"/>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2.文中写同学发言后，大家先“哄堂大笑”，接着“都静默了”。请揣摩同学们“静默”时的心理。（4分）</a:t>
            </a:r>
            <a:endParaRPr lang="en-US" altLang="zh-CN" sz="1800" dirty="0"/>
          </a:p>
        </p:txBody>
      </p:sp>
      <p:sp>
        <p:nvSpPr>
          <p:cNvPr id="6" name="QO_8_AN.5_1#af4744ef7?vcp=1&amp;pid=03eb5e989&amp;color=0,0,0&amp;vtp=1&amp;bbb=1&amp;hb=1">
            <a:extLst>
              <a:ext uri="{FF2B5EF4-FFF2-40B4-BE49-F238E27FC236}">
                <a16:creationId xmlns:a16="http://schemas.microsoft.com/office/drawing/2014/main" id="{80589D5C-EFAD-8452-A943-F43B5ED7530A}"/>
              </a:ext>
            </a:extLst>
          </p:cNvPr>
          <p:cNvSpPr/>
          <p:nvPr/>
        </p:nvSpPr>
        <p:spPr>
          <a:xfrm>
            <a:off x="502920" y="4868850"/>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【示例】为自己一直以来因粗心而忽略了奶奶内心对美的渴望感到羞愧</a:t>
            </a:r>
            <a:r>
              <a:rPr lang="en-US" altLang="zh-CN" sz="1800" b="1" i="0">
                <a:solidFill>
                  <a:srgbClr val="FF0000"/>
                </a:solidFill>
                <a:latin typeface="Times New Roman" pitchFamily="34" charset="0"/>
                <a:ea typeface="微软雅黑" pitchFamily="34" charset="-122"/>
                <a:cs typeface="Times New Roman" pitchFamily="34" charset="-120"/>
              </a:rPr>
              <a:t>，为理解了奶奶对美的渴望而意识到了</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自己的责任</a:t>
            </a:r>
            <a:r>
              <a:rPr lang="en-US" altLang="zh-CN" b="1" i="0" dirty="0">
                <a:solidFill>
                  <a:srgbClr val="FF0000"/>
                </a:solidFill>
                <a:latin typeface="Times New Roman" pitchFamily="34" charset="0"/>
                <a:ea typeface="微软雅黑" pitchFamily="34" charset="-122"/>
                <a:cs typeface="Times New Roman" pitchFamily="34" charset="-120"/>
              </a:rPr>
              <a:t>，决定为奶奶写出心中最美的诗、为了奶奶的幸福而努力学习等。（4分）</a:t>
            </a:r>
            <a:endParaRPr lang="en-US" altLang="zh-CN" dirty="0"/>
          </a:p>
        </p:txBody>
      </p:sp>
    </p:spTree>
    <p:extLst>
      <p:ext uri="{BB962C8B-B14F-4D97-AF65-F5344CB8AC3E}">
        <p14:creationId xmlns:p14="http://schemas.microsoft.com/office/powerpoint/2010/main" val="2789491551"/>
      </p:ext>
    </p:extLst>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wipe(left)">
                                      <p:cBhvr>
                                        <p:cTn id="18" dur="500"/>
                                        <p:tgtEl>
                                          <p:spTgt spid="6">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wipe(left)">
                                      <p:cBhvr>
                                        <p:cTn id="21" dur="500"/>
                                        <p:tgtEl>
                                          <p:spTgt spid="6">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wipe(left)">
                                      <p:cBhvr>
                                        <p:cTn id="2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O_8_BD.6_1#0c765495d?sp=1&amp;vcp=1&amp;pid=03eb5e989&amp;color=0,0,0&amp;mp=1&amp;vtp=1&amp;bt=1&amp;bbb=1"/>
          <p:cNvSpPr/>
          <p:nvPr/>
        </p:nvSpPr>
        <p:spPr>
          <a:xfrm>
            <a:off x="502920" y="1803974"/>
            <a:ext cx="111831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3.文中画横线的句子都是文老师说的话，它们有什么作用？请结合全文，从内容和结构两方面简要分析。（4分）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不</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我要让大家闭上眼睛</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想想奶奶发脾气的时候</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就写这一段</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多好的诗</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多美的道理</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就写这一段</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多好的诗</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多倔强的心性啊</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
        <p:nvSpPr>
          <p:cNvPr id="3" name="QO_8_AN.7_1#0c765495d?vcp=1&amp;pid=03eb5e989&amp;color=0,0,0&amp;vtp=1&amp;bbb=1&amp;hb=1"/>
          <p:cNvSpPr/>
          <p:nvPr/>
        </p:nvSpPr>
        <p:spPr>
          <a:xfrm>
            <a:off x="502920" y="3450656"/>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【示例】第一句，内容上启发孩子们思考；结构上，引起下文。第二句和第三句</a:t>
            </a:r>
            <a:r>
              <a:rPr lang="en-US" altLang="zh-CN" sz="1800" b="1" i="0">
                <a:solidFill>
                  <a:srgbClr val="FF0000"/>
                </a:solidFill>
                <a:latin typeface="Times New Roman" pitchFamily="34" charset="0"/>
                <a:ea typeface="微软雅黑" pitchFamily="34" charset="-122"/>
                <a:cs typeface="Times New Roman" pitchFamily="34" charset="-120"/>
              </a:rPr>
              <a:t>，内容上是对奶奶的评价和赞</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美</a:t>
            </a:r>
            <a:r>
              <a:rPr lang="en-US" altLang="zh-CN" b="1" i="0" dirty="0">
                <a:solidFill>
                  <a:srgbClr val="FF0000"/>
                </a:solidFill>
                <a:latin typeface="Times New Roman" pitchFamily="34" charset="0"/>
                <a:ea typeface="微软雅黑" pitchFamily="34" charset="-122"/>
                <a:cs typeface="Times New Roman" pitchFamily="34" charset="-120"/>
              </a:rPr>
              <a:t>；结构上，总结上文。（4分）</a:t>
            </a:r>
            <a:endParaRPr lang="en-US" altLang="zh-CN" dirty="0"/>
          </a:p>
        </p:txBody>
      </p:sp>
      <p:sp>
        <p:nvSpPr>
          <p:cNvPr id="4" name="QO_8_BD.8_1#a6541ef47?vcp=1&amp;pid=03eb5e989&amp;color=0,0,0&amp;vtp=1&amp;bbb=1"/>
          <p:cNvSpPr/>
          <p:nvPr/>
        </p:nvSpPr>
        <p:spPr>
          <a:xfrm>
            <a:off x="502920" y="427812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4.阅读了这篇作品，你从中获得了哪些启示？（6分）</a:t>
            </a:r>
            <a:endParaRPr lang="en-US" altLang="zh-CN" sz="1800" dirty="0"/>
          </a:p>
        </p:txBody>
      </p:sp>
      <p:sp>
        <p:nvSpPr>
          <p:cNvPr id="5" name="QO_8_AN.9_1#a6541ef47?vcp=1&amp;pid=03eb5e989&amp;color=0,0,0&amp;vtp=1&amp;bbb=1&amp;hb=1"/>
          <p:cNvSpPr/>
          <p:nvPr/>
        </p:nvSpPr>
        <p:spPr>
          <a:xfrm>
            <a:off x="502920" y="4685921"/>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【示例】要用心观察，善于发现生活之美；要细心体会，加深对亲人和朋友的理解；要听从师长的教导</a:t>
            </a:r>
            <a:r>
              <a:rPr lang="en-US" altLang="zh-CN" sz="1800" b="1" i="0">
                <a:solidFill>
                  <a:srgbClr val="FF0000"/>
                </a:solidFill>
                <a:latin typeface="Times New Roman" pitchFamily="34" charset="0"/>
                <a:ea typeface="微软雅黑" pitchFamily="34" charset="-122"/>
                <a:cs typeface="Times New Roman" pitchFamily="34" charset="-120"/>
              </a:rPr>
              <a:t>，积极</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思考</a:t>
            </a:r>
            <a:r>
              <a:rPr lang="en-US" altLang="zh-CN" b="1" i="0" dirty="0">
                <a:solidFill>
                  <a:srgbClr val="FF0000"/>
                </a:solidFill>
                <a:latin typeface="Times New Roman" pitchFamily="34" charset="0"/>
                <a:ea typeface="微软雅黑" pitchFamily="34" charset="-122"/>
                <a:cs typeface="Times New Roman" pitchFamily="34" charset="-120"/>
              </a:rPr>
              <a:t>，勤奋努力等。（6分）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6_BD#e2127dc48?vcp=1&amp;pid=1da780dfa&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［2022杭州中考］</a:t>
            </a:r>
            <a:endParaRPr lang="en-US" altLang="zh-CN" sz="2400" dirty="0"/>
          </a:p>
        </p:txBody>
      </p:sp>
      <p:sp>
        <p:nvSpPr>
          <p:cNvPr id="3" name="QM_7_BD.10_1#2e7ffb1e2?vcp=1&amp;pid=e2127dc48&amp;color=0,0,0&amp;vtp=1&amp;bbb=1&amp;hb=1"/>
          <p:cNvSpPr/>
          <p:nvPr/>
        </p:nvSpPr>
        <p:spPr>
          <a:xfrm>
            <a:off x="502920" y="1270000"/>
            <a:ext cx="11183112" cy="4610100"/>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夏天奔跑的声音</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美国］雷·布拉德伯里</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spc="-50">
                <a:solidFill>
                  <a:srgbClr val="000000"/>
                </a:solidFill>
                <a:latin typeface="Times New Roman" pitchFamily="34" charset="0"/>
                <a:ea typeface="楷体" pitchFamily="34" charset="-122"/>
                <a:cs typeface="Times New Roman" pitchFamily="34" charset="-120"/>
              </a:rPr>
              <a:t>年迈的桑德森先生在自己的鞋店里巡视</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一边轻轻触摸货架上的每一双鞋</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他就像宠物店的店主</a:t>
            </a:r>
            <a:r>
              <a:rPr lang="en-US" altLang="zh-CN" sz="1800" b="0" i="0" spc="-50">
                <a:solidFill>
                  <a:srgbClr val="000000"/>
                </a:solidFill>
                <a:latin typeface="Times New Roman" pitchFamily="34" charset="0"/>
                <a:ea typeface="KaiTi" pitchFamily="34" charset="-122"/>
                <a:cs typeface="Times New Roman" pitchFamily="34" charset="-120"/>
              </a:rPr>
              <a:t>，</a:t>
            </a:r>
            <a:r>
              <a:rPr lang="en-US" altLang="zh-CN" sz="1800" b="0" i="0" spc="-50">
                <a:solidFill>
                  <a:srgbClr val="000000"/>
                </a:solidFill>
                <a:latin typeface="Times New Roman" pitchFamily="34" charset="0"/>
                <a:ea typeface="楷体" pitchFamily="34" charset="-122"/>
                <a:cs typeface="Times New Roman" pitchFamily="34" charset="-120"/>
              </a:rPr>
              <a:t>店里住着来</a:t>
            </a:r>
          </a:p>
          <a:p>
            <a:pPr latinLnBrk="1">
              <a:lnSpc>
                <a:spcPts val="3300"/>
              </a:lnSpc>
            </a:pPr>
            <a:r>
              <a:rPr lang="en-US" altLang="zh-CN" sz="1800" b="0" i="0" spc="-50">
                <a:solidFill>
                  <a:srgbClr val="000000"/>
                </a:solidFill>
                <a:latin typeface="Times New Roman" pitchFamily="34" charset="0"/>
                <a:ea typeface="楷体" pitchFamily="34" charset="-122"/>
                <a:cs typeface="Times New Roman" pitchFamily="34" charset="-120"/>
              </a:rPr>
              <a:t>自世界各地的动物</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他关切地碰碰它们</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为它们整理好鞋带</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调整好鞋舌</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然后</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环顾四周</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满意地点点头</a:t>
            </a:r>
            <a:r>
              <a:rPr lang="en-US" altLang="zh-CN" sz="1800" b="0" i="0" spc="-50" dirty="0">
                <a:solidFill>
                  <a:srgbClr val="000000"/>
                </a:solidFill>
                <a:latin typeface="Times New Roman" pitchFamily="34" charset="0"/>
                <a:ea typeface="KaiTi" pitchFamily="34" charset="-122"/>
                <a:cs typeface="Times New Roman" pitchFamily="34" charset="-120"/>
              </a:rPr>
              <a:t>。</a:t>
            </a:r>
            <a:endParaRPr lang="en-US" altLang="zh-CN" sz="1800" spc="-5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片刻之前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桑德森鞋店的门口还空荡荡的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下一秒</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男孩道格拉斯笨拙地站在那里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低头看着自己的皮鞋</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仿佛这双笨重的鞋子已经深陷水泥地里拔不出来了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道格拉斯从夏日正午的艳阳下挪动身体</a:t>
            </a:r>
            <a:r>
              <a:rPr lang="en-US" altLang="zh-CN" sz="1800" b="0" i="0" u="sng">
                <a:solidFill>
                  <a:srgbClr val="000000"/>
                </a:solidFill>
                <a:latin typeface="Times New Roman" pitchFamily="34" charset="0"/>
                <a:ea typeface="KaiTi" pitchFamily="34" charset="-122"/>
                <a:cs typeface="Times New Roman" pitchFamily="34" charset="-120"/>
              </a:rPr>
              <a:t>，</a:t>
            </a:r>
            <a:r>
              <a:rPr lang="en-US" altLang="zh-CN" sz="1800" b="0" i="0" u="sng">
                <a:solidFill>
                  <a:srgbClr val="000000"/>
                </a:solidFill>
                <a:latin typeface="Times New Roman" pitchFamily="34" charset="0"/>
                <a:ea typeface="楷体" pitchFamily="34" charset="-122"/>
                <a:cs typeface="Times New Roman" pitchFamily="34" charset="-120"/>
              </a:rPr>
              <a:t>小心翼翼地把硬</a:t>
            </a:r>
          </a:p>
          <a:p>
            <a:pPr latinLnBrk="1">
              <a:lnSpc>
                <a:spcPts val="3300"/>
              </a:lnSpc>
            </a:pPr>
            <a:r>
              <a:rPr lang="en-US" altLang="zh-CN" sz="1800" b="0" i="0" u="sng">
                <a:solidFill>
                  <a:srgbClr val="000000"/>
                </a:solidFill>
                <a:latin typeface="Times New Roman" pitchFamily="34" charset="0"/>
                <a:ea typeface="楷体" pitchFamily="34" charset="-122"/>
                <a:cs typeface="Times New Roman" pitchFamily="34" charset="-120"/>
              </a:rPr>
              <a:t>币码在柜台上</a:t>
            </a:r>
            <a:r>
              <a:rPr lang="en-US" altLang="zh-CN" sz="1800" b="0" i="0" u="sng"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什么也别说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道格拉斯僵住了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我知道你想买什么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每天下午你都站在我橱窗的前面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你觉得我会看不到你吗</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你想买</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的是绵白网球鞋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最后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我还敢说你想赊欠</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0_1#2e7ffb1e2?vcp=1&amp;pid=e2127dc48&amp;color=0,0,0&amp;vtp=1&amp;bbb=1&amp;hb=1">
            <a:extLst>
              <a:ext uri="{FF2B5EF4-FFF2-40B4-BE49-F238E27FC236}">
                <a16:creationId xmlns:a16="http://schemas.microsoft.com/office/drawing/2014/main" id="{E536367B-637F-9500-A787-7E4BC480DE32}"/>
              </a:ext>
            </a:extLst>
          </p:cNvPr>
          <p:cNvSpPr/>
          <p:nvPr/>
        </p:nvSpPr>
        <p:spPr>
          <a:xfrm>
            <a:off x="502920" y="925935"/>
            <a:ext cx="11183112" cy="20275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道格拉斯喊道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呼吸急促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我想到了比赊欠更好的办法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他喘着气说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在我告诉您之前</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桑德</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森先生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您必须回答我一个小问题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您还记得自己最后一次穿运动鞋是什么时候吗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先生</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桑德森先生脸沉了下来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二十年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让我想想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三十年前吧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为什么这么问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难道您不觉得亏欠顾客吗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您至少应该试穿一下自己卖的鞋子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哪怕一分钟</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不然您怎么知</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道穿上去什么感觉</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7_BD.10_2#2e7ffb1e2?vcp=1&amp;pid=e2127dc48&amp;color=0,0,0&amp;vtp=1&amp;bbb=1&amp;hb=1">
            <a:extLst>
              <a:ext uri="{FF2B5EF4-FFF2-40B4-BE49-F238E27FC236}">
                <a16:creationId xmlns:a16="http://schemas.microsoft.com/office/drawing/2014/main" id="{A0FFCA32-CDE0-D8E5-9FD7-3D732347D0DF}"/>
              </a:ext>
            </a:extLst>
          </p:cNvPr>
          <p:cNvSpPr/>
          <p:nvPr/>
        </p:nvSpPr>
        <p:spPr>
          <a:xfrm>
            <a:off x="502920" y="2988845"/>
            <a:ext cx="11183112" cy="3352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楷体" pitchFamily="34" charset="-122"/>
                <a:cs typeface="Times New Roman" pitchFamily="34" charset="-120"/>
              </a:rPr>
              <a:t>男孩的狂热让桑德森先生有些退缩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他一只手摩挲着下巴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男孩滔滔不绝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您卖东西给我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我也会把同样价值的东西卖给您</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这样做真的有必要吗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桑德森先生疑惑地问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我当然希望您能试一试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先生</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老人默默地坐了下来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气喘吁吁地将网球鞋套在自己狭长的脚上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顺着西裤深色的裤脚看过去</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它们显得</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有些不伦不类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桑德森先生站了起来</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穿起来感觉怎么样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男孩问道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2338255890"/>
      </p:ext>
    </p:extLst>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0_2#2e7ffb1e2?vcp=1&amp;pid=e2127dc48&amp;color=0,0,0&amp;vtp=1&amp;bbb=1&amp;hb=1">
            <a:extLst>
              <a:ext uri="{FF2B5EF4-FFF2-40B4-BE49-F238E27FC236}">
                <a16:creationId xmlns:a16="http://schemas.microsoft.com/office/drawing/2014/main" id="{D0AD692D-1E8D-8D45-E92C-EF3C8358831D}"/>
              </a:ext>
            </a:extLst>
          </p:cNvPr>
          <p:cNvSpPr/>
          <p:nvPr/>
        </p:nvSpPr>
        <p:spPr>
          <a:xfrm>
            <a:off x="502920" y="1148185"/>
            <a:ext cx="11183112" cy="16084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感觉很好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他准备坐下来</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道格拉斯伸出手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现在您能来回走两步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然后我再告诉您剩下的话吗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是这样的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还差您一美元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一旦我拥有了这双鞋子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您知道会发生什么吗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你想说什么</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7_BD.10_3#2e7ffb1e2?vcp=1&amp;pid=e2127dc48&amp;color=0,0,0&amp;vtp=1&amp;bbb=1&amp;hb=1">
            <a:extLst>
              <a:ext uri="{FF2B5EF4-FFF2-40B4-BE49-F238E27FC236}">
                <a16:creationId xmlns:a16="http://schemas.microsoft.com/office/drawing/2014/main" id="{09D247CB-A419-F663-0945-B45E79DCBF45}"/>
              </a:ext>
            </a:extLst>
          </p:cNvPr>
          <p:cNvSpPr/>
          <p:nvPr/>
        </p:nvSpPr>
        <p:spPr>
          <a:xfrm>
            <a:off x="502920" y="2804695"/>
            <a:ext cx="11183112" cy="3352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我会帮您拿包裹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给您买咖啡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帮您跑邮局</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每一分钟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您都会看到我从这里进进出出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感受一下这双</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鞋子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想象它会带着我跑得多么快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感觉到里面的弹簧了吗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感觉到鞋子内部在奔跑了吗</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感觉</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到我能够飞快地干完这些事情不让您操一点心了吗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您悠闲地待在凉爽的店里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而我在满城跑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到处跑</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的可不是我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而是鞋子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它什么地方都可以去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桑德森先生惊讶地站着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这番话就像汹涌的激流一样裹挟着他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他开始深陷到鞋子里</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伴着从门口吹进来</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的微风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他轻轻摇晃起来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他像踩在草丛里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又像踩在富有弹性的黏土上</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店外面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几个行人正顶着大太阳走在人行道上</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老人和男孩彼此对视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男孩显得兴高采烈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而老人看起来如有顿悟</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2781591582"/>
      </p:ext>
    </p:extLst>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7_BD.10_3#2e7ffb1e2?vcp=1&amp;pid=e2127dc48&amp;color=0,0,0&amp;vtp=1&amp;bbb=1&amp;hb=1">
                <a:extLst>
                  <a:ext uri="{FF2B5EF4-FFF2-40B4-BE49-F238E27FC236}">
                    <a16:creationId xmlns:a16="http://schemas.microsoft.com/office/drawing/2014/main" id="{C7254D27-B92F-80F7-24FA-86F7DCAC1290}"/>
                  </a:ext>
                </a:extLst>
              </p:cNvPr>
              <p:cNvSpPr/>
              <p:nvPr/>
            </p:nvSpPr>
            <p:spPr>
              <a:xfrm>
                <a:off x="502920" y="900000"/>
                <a:ext cx="11183112" cy="2744851"/>
              </a:xfrm>
              <a:prstGeom prst="rect">
                <a:avLst/>
              </a:prstGeom>
              <a:noFill/>
              <a:ln/>
            </p:spPr>
            <p:txBody>
              <a:bodyPr wrap="none" lIns="0" tIns="0" rIns="0" bIns="0" rtlCol="0" anchor="t"/>
              <a:lstStyle/>
              <a:p>
                <a:pPr algn="l" latinLnBrk="1">
                  <a:lnSpc>
                    <a:spcPts val="27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u="sng">
                    <a:solidFill>
                      <a:srgbClr val="000000"/>
                    </a:solidFill>
                    <a:latin typeface="Times New Roman" pitchFamily="34" charset="0"/>
                    <a:ea typeface="楷体" pitchFamily="34" charset="-122"/>
                    <a:cs typeface="Times New Roman" pitchFamily="34" charset="-120"/>
                  </a:rPr>
                  <a:t>老人脚步轻盈地穿过店铺</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走到放满鞋盒的墙边</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取了一双鞋给男孩</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然后又在一张纸上列了个清单</a:t>
                </a:r>
                <a:r>
                  <a:rPr lang="en-US" altLang="zh-CN" sz="1800" b="0" i="0" u="sng">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男</a:t>
                </a:r>
              </a:p>
              <a:p>
                <a:pPr latinLnBrk="1">
                  <a:lnSpc>
                    <a:spcPts val="2700"/>
                  </a:lnSpc>
                </a:pPr>
                <a:r>
                  <a:rPr lang="en-US" altLang="zh-CN" sz="1800" b="0" i="0">
                    <a:solidFill>
                      <a:srgbClr val="000000"/>
                    </a:solidFill>
                    <a:latin typeface="Times New Roman" pitchFamily="34" charset="0"/>
                    <a:ea typeface="楷体" pitchFamily="34" charset="-122"/>
                    <a:cs typeface="Times New Roman" pitchFamily="34" charset="-120"/>
                  </a:rPr>
                  <a:t>孩穿上鞋之后站在那里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静静地等待着</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这是今天下午你要为我做的一堆事情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办完这些事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我们就两清了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谢谢您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道格拉斯蹦蹦跳跳地准备离开</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等等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老人俯身向前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鞋子感觉如何</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男孩低头看着自己的脚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它们深陷在河流中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深陷在麦田里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深陷在正将他推出城去的风中</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他抬头看着</a:t>
                </a:r>
              </a:p>
              <a:p>
                <a:pPr latinLnBrk="1">
                  <a:lnSpc>
                    <a:spcPts val="2700"/>
                  </a:lnSpc>
                </a:pPr>
                <a:r>
                  <a:rPr lang="en-US" altLang="zh-CN" sz="1800" b="0" i="0">
                    <a:solidFill>
                      <a:srgbClr val="000000"/>
                    </a:solidFill>
                    <a:latin typeface="Times New Roman" pitchFamily="34" charset="0"/>
                    <a:ea typeface="楷体" pitchFamily="34" charset="-122"/>
                    <a:cs typeface="Times New Roman" pitchFamily="34" charset="-120"/>
                  </a:rPr>
                  <a:t>老人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他的眸子在喷火</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000"/>
                  </a:lnSpc>
                </a:pPr>
                <a:r>
                  <a:rPr lang="en-US" altLang="zh-CN" b="0" i="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像羚羊</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老人问道</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视线从男孩的脸上移到鞋上</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瞪羚</a:t>
                </a:r>
                <a14:m>
                  <m:oMath xmlns:m="http://schemas.openxmlformats.org/officeDocument/2006/math">
                    <m:sSup>
                      <m:sSupPr>
                        <m:ctrlPr>
                          <a:rPr lang="en-US" altLang="zh-CN"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b="0" i="0" dirty="0">
                            <a:solidFill>
                              <a:srgbClr val="000000"/>
                            </a:solidFill>
                            <a:latin typeface="Cambria Math" panose="02040503050406030204" pitchFamily="18" charset="0"/>
                            <a:ea typeface="KaiTi" pitchFamily="34" charset="-122"/>
                            <a:cs typeface="Times New Roman" pitchFamily="34" charset="-120"/>
                          </a:rPr>
                          <m:t>​</m:t>
                        </m:r>
                      </m:e>
                      <m:sup>
                        <m:r>
                          <a:rPr lang="en-US" altLang="zh-CN" b="0" i="0" dirty="0">
                            <a:solidFill>
                              <a:srgbClr val="000000"/>
                            </a:solidFill>
                            <a:latin typeface="Cambria Math" panose="02040503050406030204" pitchFamily="18" charset="0"/>
                            <a:ea typeface="KaiTi"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mc:Choice>
        <mc:Fallback xmlns="">
          <p:sp>
            <p:nvSpPr>
              <p:cNvPr id="2" name="QM_7_BD.10_3#2e7ffb1e2?vcp=1&amp;pid=e2127dc48&amp;color=0,0,0&amp;vtp=1&amp;bbb=1&amp;hb=1">
                <a:extLst>
                  <a:ext uri="{FF2B5EF4-FFF2-40B4-BE49-F238E27FC236}">
                    <a16:creationId xmlns:a16="http://schemas.microsoft.com/office/drawing/2014/main" id="{C7254D27-B92F-80F7-24FA-86F7DCAC1290}"/>
                  </a:ext>
                </a:extLst>
              </p:cNvPr>
              <p:cNvSpPr>
                <a:spLocks noRot="1" noChangeAspect="1" noMove="1" noResize="1" noEditPoints="1" noAdjustHandles="1" noChangeArrowheads="1" noChangeShapeType="1" noTextEdit="1"/>
              </p:cNvSpPr>
              <p:nvPr/>
            </p:nvSpPr>
            <p:spPr>
              <a:xfrm>
                <a:off x="502920" y="900000"/>
                <a:ext cx="11183112" cy="2744851"/>
              </a:xfrm>
              <a:prstGeom prst="rect">
                <a:avLst/>
              </a:prstGeom>
              <a:blipFill>
                <a:blip r:embed="rId2"/>
                <a:stretch>
                  <a:fillRect l="-1309" t="-2222" b="-5111"/>
                </a:stretch>
              </a:blipFill>
              <a:ln/>
            </p:spPr>
            <p:txBody>
              <a:bodyPr/>
              <a:lstStyle/>
              <a:p>
                <a:r>
                  <a:rPr lang="zh-CN" altLang="en-US">
                    <a:noFill/>
                  </a:rPr>
                  <a:t> </a:t>
                </a:r>
              </a:p>
            </p:txBody>
          </p:sp>
        </mc:Fallback>
      </mc:AlternateContent>
      <p:sp>
        <p:nvSpPr>
          <p:cNvPr id="3" name="QM_7_BD.10_4#2e7ffb1e2?vcp=1&amp;pid=e2127dc48&amp;color=0,0,0&amp;vtp=1&amp;bbb=1&amp;hb=1">
            <a:extLst>
              <a:ext uri="{FF2B5EF4-FFF2-40B4-BE49-F238E27FC236}">
                <a16:creationId xmlns:a16="http://schemas.microsoft.com/office/drawing/2014/main" id="{8F0E7BBB-6952-CC38-4E42-887F1966F944}"/>
              </a:ext>
            </a:extLst>
          </p:cNvPr>
          <p:cNvSpPr/>
          <p:nvPr/>
        </p:nvSpPr>
        <p:spPr>
          <a:xfrm>
            <a:off x="502920" y="3649535"/>
            <a:ext cx="11183112" cy="27038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楷体" pitchFamily="34" charset="-122"/>
                <a:cs typeface="Times New Roman" pitchFamily="34" charset="-120"/>
              </a:rPr>
              <a:t>男孩想了想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犹豫了一下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然后很快地点点头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几乎一瞬间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他就不见了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网球鞋的声音消失在丛林般的</a:t>
            </a:r>
          </a:p>
          <a:p>
            <a:pPr latinLnBrk="1">
              <a:lnSpc>
                <a:spcPts val="2700"/>
              </a:lnSpc>
            </a:pPr>
            <a:r>
              <a:rPr lang="en-US" altLang="zh-CN" sz="1800" b="0" i="0">
                <a:solidFill>
                  <a:srgbClr val="000000"/>
                </a:solidFill>
                <a:latin typeface="Times New Roman" pitchFamily="34" charset="0"/>
                <a:ea typeface="楷体" pitchFamily="34" charset="-122"/>
                <a:cs typeface="Times New Roman" pitchFamily="34" charset="-120"/>
              </a:rPr>
              <a:t>高温里</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桑德森先生站在阳光灼热的门口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侧耳倾听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很久以前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当他还是个爱做梦的男孩时</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他就记住了那个声</a:t>
            </a:r>
          </a:p>
          <a:p>
            <a:pPr latinLnBrk="1">
              <a:lnSpc>
                <a:spcPts val="2700"/>
              </a:lnSpc>
            </a:pPr>
            <a:r>
              <a:rPr lang="en-US" altLang="zh-CN" sz="1800" b="0" i="0">
                <a:solidFill>
                  <a:srgbClr val="000000"/>
                </a:solidFill>
                <a:latin typeface="Times New Roman" pitchFamily="34" charset="0"/>
                <a:ea typeface="楷体" pitchFamily="34" charset="-122"/>
                <a:cs typeface="Times New Roman" pitchFamily="34" charset="-120"/>
              </a:rPr>
              <a:t>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这些美丽的生物在蓝天下跳跃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它们穿过灌木丛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留下轻柔的奔跑回音</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羚羊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桑德森先生说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瞪羚</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27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他弯腰拾起男孩扔掉的冬鞋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曾经的雨雪让鞋变得沉甸甸的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老人走出了骄阳的炙烤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脚步轻柔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淡然</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2700"/>
              </a:lnSpc>
            </a:pPr>
            <a:r>
              <a:rPr lang="en-US" altLang="zh-CN" sz="1800" b="0" i="0">
                <a:solidFill>
                  <a:srgbClr val="000000"/>
                </a:solidFill>
                <a:latin typeface="Times New Roman" pitchFamily="34" charset="0"/>
                <a:ea typeface="楷体" pitchFamily="34" charset="-122"/>
                <a:cs typeface="Times New Roman" pitchFamily="34" charset="-120"/>
              </a:rPr>
              <a:t>缓慢</a:t>
            </a:r>
            <a:r>
              <a:rPr lang="en-US" altLang="zh-CN" sz="1800" b="0" i="0" dirty="0">
                <a:solidFill>
                  <a:srgbClr val="000000"/>
                </a:solidFill>
                <a:latin typeface="SimSun" panose="02010600030101010101" pitchFamily="2" charset="-122"/>
                <a:ea typeface="KaiTi" pitchFamily="34" charset="-122"/>
                <a:cs typeface="Times New Roman" pitchFamily="34" charset="-120"/>
              </a:rPr>
              <a:t>……</a:t>
            </a:r>
            <a:endParaRPr lang="en-US" altLang="zh-CN" sz="1800" dirty="0">
              <a:latin typeface="SimSun" panose="02010600030101010101" pitchFamily="2" charset="-122"/>
            </a:endParaRPr>
          </a:p>
          <a:p>
            <a:pPr algn="r" latinLnBrk="1">
              <a:lnSpc>
                <a:spcPts val="26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选自《雷·布拉德伯里短篇自选集》，有删改）</a:t>
            </a:r>
            <a:endParaRPr lang="en-US" altLang="zh-CN" dirty="0"/>
          </a:p>
        </p:txBody>
      </p:sp>
    </p:spTree>
    <p:extLst>
      <p:ext uri="{BB962C8B-B14F-4D97-AF65-F5344CB8AC3E}">
        <p14:creationId xmlns:p14="http://schemas.microsoft.com/office/powerpoint/2010/main" val="144587096"/>
      </p:ext>
    </p:extLst>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M_7#2e7ffb1e2?vcp=1&amp;pid=e2127dc48&amp;color=0,0,0&amp;vtp=1&amp;bt=1&amp;bbb=1"/>
          <p:cNvSpPr/>
          <p:nvPr/>
        </p:nvSpPr>
        <p:spPr>
          <a:xfrm>
            <a:off x="502920" y="244024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【注】①瞪羚：羚羊的一种，非常敏捷。</a:t>
            </a:r>
            <a:endParaRPr lang="en-US" altLang="zh-CN" sz="1800" dirty="0"/>
          </a:p>
        </p:txBody>
      </p:sp>
      <p:sp>
        <p:nvSpPr>
          <p:cNvPr id="3" name="QB_8_BD.11_1#084c1650c?sp=1&amp;vcp=1&amp;pid=2e7ffb1e2&amp;color=0,0,0&amp;vtp=1&amp;bbb=1"/>
          <p:cNvSpPr/>
          <p:nvPr/>
        </p:nvSpPr>
        <p:spPr>
          <a:xfrm>
            <a:off x="502920" y="2803782"/>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5.梳理小说情节，将下面图表补充完整。（4分）</a:t>
            </a:r>
            <a:endParaRPr lang="en-US" altLang="zh-CN" sz="1800" dirty="0"/>
          </a:p>
        </p:txBody>
      </p:sp>
      <p:pic>
        <p:nvPicPr>
          <p:cNvPr id="4" name="QB_8_BD.11_2#084c1650c?vcp=1&amp;pid=2e7ffb1e2&amp;color=0,0,0&amp;tib=255,255,255&amp;vip=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3295462"/>
            <a:ext cx="1110996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8_AN.12_1#084c1650c.blank?vcp=1&amp;pid=2e7ffb1e2&amp;color=0,0,0&amp;vpa=1&amp;vtp=1"/>
          <p:cNvSpPr/>
          <p:nvPr/>
        </p:nvSpPr>
        <p:spPr>
          <a:xfrm>
            <a:off x="1097280" y="3857466"/>
            <a:ext cx="1216152" cy="475488"/>
          </a:xfrm>
          <a:prstGeom prst="rect">
            <a:avLst/>
          </a:prstGeom>
          <a:noFill/>
          <a:ln/>
        </p:spPr>
        <p:txBody>
          <a:bodyPr wrap="square" lIns="0" tIns="0" rIns="0" bIns="0" rtlCol="0" anchor="b"/>
          <a:lstStyle/>
          <a:p>
            <a:pPr algn="l" latinLnBrk="1">
              <a:lnSpc>
                <a:spcPct val="200000"/>
              </a:lnSpc>
            </a:pPr>
            <a:r>
              <a:rPr lang="en-US" altLang="zh-CN" sz="1300" b="1" i="0" dirty="0">
                <a:solidFill>
                  <a:srgbClr val="FF0000"/>
                </a:solidFill>
                <a:latin typeface="Times New Roman" pitchFamily="34" charset="0"/>
                <a:ea typeface="微软雅黑" pitchFamily="34" charset="-122"/>
                <a:cs typeface="Times New Roman" pitchFamily="34" charset="-120"/>
              </a:rPr>
              <a:t>道格拉斯想买网球鞋却钱不够</a:t>
            </a:r>
            <a:endParaRPr lang="en-US" altLang="zh-CN" sz="1300" dirty="0"/>
          </a:p>
        </p:txBody>
      </p:sp>
      <p:sp>
        <p:nvSpPr>
          <p:cNvPr id="7" name="QB_8_AN.13_1#084c1650c.blank?vcp=1&amp;pid=2e7ffb1e2&amp;color=0,0,0&amp;vpa=2&amp;vtp=1"/>
          <p:cNvSpPr/>
          <p:nvPr/>
        </p:nvSpPr>
        <p:spPr>
          <a:xfrm>
            <a:off x="6094476" y="4307034"/>
            <a:ext cx="1600552" cy="457200"/>
          </a:xfrm>
          <a:prstGeom prst="rect">
            <a:avLst/>
          </a:prstGeom>
          <a:noFill/>
          <a:ln/>
        </p:spPr>
        <p:txBody>
          <a:bodyPr wrap="square" lIns="0" tIns="0" rIns="0" bIns="0" rtlCol="0" anchor="b"/>
          <a:lstStyle/>
          <a:p>
            <a:pPr algn="l" latinLnBrk="1">
              <a:lnSpc>
                <a:spcPct val="200000"/>
              </a:lnSpc>
            </a:pPr>
            <a:r>
              <a:rPr lang="en-US" altLang="zh-CN" sz="1300" b="1" i="0" dirty="0">
                <a:solidFill>
                  <a:srgbClr val="FF0000"/>
                </a:solidFill>
                <a:latin typeface="Times New Roman" pitchFamily="34" charset="0"/>
                <a:ea typeface="微软雅黑" pitchFamily="34" charset="-122"/>
                <a:cs typeface="Times New Roman" pitchFamily="34" charset="-120"/>
              </a:rPr>
              <a:t>     男孩打动了桑德森先生，他满足了男孩的心愿（4分）</a:t>
            </a:r>
            <a:endParaRPr lang="en-US" altLang="zh-CN" sz="13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O_8_BD.14_1#9401ac21a?vcp=1&amp;pid=2e7ffb1e2&amp;color=0,0,0&amp;vtp=1&amp;bt=1&amp;bbb=1"/>
          <p:cNvSpPr/>
          <p:nvPr/>
        </p:nvSpPr>
        <p:spPr>
          <a:xfrm>
            <a:off x="502920" y="100768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6.联系语境，分析加点词语所表现的人物心理。（4分）</a:t>
            </a:r>
            <a:endParaRPr lang="en-US" altLang="zh-CN" sz="1800" dirty="0"/>
          </a:p>
        </p:txBody>
      </p:sp>
      <p:sp>
        <p:nvSpPr>
          <p:cNvPr id="3" name="QO_9_BD.15_1#4d735e0ad?vcp=1&amp;pid=9401ac21a&amp;color=0,0,0&amp;vtp=1&amp;bbb=1"/>
          <p:cNvSpPr/>
          <p:nvPr/>
        </p:nvSpPr>
        <p:spPr>
          <a:xfrm>
            <a:off x="502920" y="140411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a:t>
            </a:r>
            <a:r>
              <a:rPr lang="en-US" altLang="zh-CN" sz="1800" b="0" i="0">
                <a:solidFill>
                  <a:srgbClr val="000000"/>
                </a:solidFill>
                <a:latin typeface="Times New Roman" pitchFamily="34" charset="0"/>
                <a:ea typeface="楷体" pitchFamily="34" charset="-122"/>
                <a:cs typeface="Times New Roman" pitchFamily="34" charset="-120"/>
              </a:rPr>
              <a:t>道格拉斯从夏日正午的艳阳下挪动身体</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小心翼翼地把硬币码在柜台上</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
        <p:nvSpPr>
          <p:cNvPr id="4" name="QO_9_AN.16_1#4d735e0ad?vcp=1&amp;pid=9401ac21a&amp;color=0,0,0&amp;vtp=1&amp;bbb=1"/>
          <p:cNvSpPr/>
          <p:nvPr/>
        </p:nvSpPr>
        <p:spPr>
          <a:xfrm>
            <a:off x="502920" y="1809879"/>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“小心翼翼”写出了男孩道格拉斯渴望买鞋，因钱不够而担心的纠结心理。（2分）</a:t>
            </a:r>
            <a:endParaRPr lang="en-US" altLang="zh-CN" sz="1800" dirty="0"/>
          </a:p>
        </p:txBody>
      </p:sp>
      <p:sp>
        <p:nvSpPr>
          <p:cNvPr id="5" name="QO_9_BD.17_1#e2a6d3445?vcp=1&amp;pid=9401ac21a&amp;color=0,0,0&amp;vtp=1&amp;bbb=1"/>
          <p:cNvSpPr/>
          <p:nvPr/>
        </p:nvSpPr>
        <p:spPr>
          <a:xfrm>
            <a:off x="502920" y="221564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（2</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老人脚步轻盈地穿过店铺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走到放满鞋盒的墙边</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取了一双鞋给男孩</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然后又在一张纸上列了个清单</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
        <p:nvSpPr>
          <p:cNvPr id="6" name="QO_9_AN.18_1#e2a6d3445?vcp=1&amp;pid=9401ac21a&amp;color=0,0,0&amp;vtp=1&amp;bbb=1"/>
          <p:cNvSpPr/>
          <p:nvPr/>
        </p:nvSpPr>
        <p:spPr>
          <a:xfrm>
            <a:off x="502920" y="2621409"/>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“轻盈”写出了桑德森先生试穿鞋后如有顿悟的轻松愉悦。（2分）</a:t>
            </a:r>
            <a:endParaRPr lang="en-US" altLang="zh-CN" sz="1800" dirty="0"/>
          </a:p>
        </p:txBody>
      </p:sp>
      <p:sp>
        <p:nvSpPr>
          <p:cNvPr id="7" name="QO_8_BD.19_1#f348374e3?vcp=1&amp;pid=2e7ffb1e2&amp;color=0,0,0&amp;vtp=1&amp;bbb=1"/>
          <p:cNvSpPr/>
          <p:nvPr/>
        </p:nvSpPr>
        <p:spPr>
          <a:xfrm>
            <a:off x="502920" y="2988186"/>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7.小说用了不少笔墨写道格拉斯劝说桑德森先生，这对两个人物形象的塑造有什么作用？（4分）</a:t>
            </a:r>
            <a:endParaRPr lang="en-US" altLang="zh-CN" sz="1800" dirty="0"/>
          </a:p>
        </p:txBody>
      </p:sp>
      <p:sp>
        <p:nvSpPr>
          <p:cNvPr id="8" name="QO_8_AN.20_1#f348374e3?vcp=1&amp;pid=2e7ffb1e2&amp;color=0,0,0&amp;vtp=1&amp;bbb=1&amp;hb=1"/>
          <p:cNvSpPr/>
          <p:nvPr/>
        </p:nvSpPr>
        <p:spPr>
          <a:xfrm>
            <a:off x="502920" y="3396871"/>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这些内容丰富了两个人物的形象，表现了道格拉斯的纯真、执着、聪慧，</a:t>
            </a:r>
            <a:r>
              <a:rPr lang="en-US" altLang="zh-CN" sz="1800" b="1" i="0">
                <a:solidFill>
                  <a:srgbClr val="FF0000"/>
                </a:solidFill>
                <a:latin typeface="Times New Roman" pitchFamily="34" charset="0"/>
                <a:ea typeface="微软雅黑" pitchFamily="34" charset="-122"/>
                <a:cs typeface="Times New Roman" pitchFamily="34" charset="-120"/>
              </a:rPr>
              <a:t>也表现了桑德森先生的耐心、</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善解人意</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
        <p:nvSpPr>
          <p:cNvPr id="9" name="QO_8_BD.21_1#80c72d0aa?vcp=1&amp;pid=2e7ffb1e2&amp;color=0,0,0&amp;vtp=1&amp;bbb=1&amp;hb=1"/>
          <p:cNvSpPr/>
          <p:nvPr/>
        </p:nvSpPr>
        <p:spPr>
          <a:xfrm>
            <a:off x="502920" y="4216656"/>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8.读完本文，也许你会联想到这些词语：青春活力、理解尊重、梦想追求</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请结合小说内容</a:t>
            </a:r>
            <a:r>
              <a:rPr lang="en-US" altLang="zh-CN" sz="1800" b="0" i="0">
                <a:solidFill>
                  <a:srgbClr val="000000"/>
                </a:solidFill>
                <a:latin typeface="Times New Roman" pitchFamily="34" charset="0"/>
                <a:ea typeface="微软雅黑" pitchFamily="34" charset="-122"/>
                <a:cs typeface="Times New Roman" pitchFamily="34" charset="-120"/>
              </a:rPr>
              <a:t>，围绕一两个词语</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谈谈你对主题的理解</a:t>
            </a:r>
            <a:r>
              <a:rPr lang="en-US" altLang="zh-CN" b="0" i="0" dirty="0">
                <a:solidFill>
                  <a:srgbClr val="000000"/>
                </a:solidFill>
                <a:latin typeface="Times New Roman" pitchFamily="34" charset="0"/>
                <a:ea typeface="微软雅黑" pitchFamily="34" charset="-122"/>
                <a:cs typeface="Times New Roman" pitchFamily="34" charset="-120"/>
              </a:rPr>
              <a:t>。（4分）</a:t>
            </a:r>
            <a:endParaRPr lang="en-US" altLang="zh-CN" dirty="0"/>
          </a:p>
        </p:txBody>
      </p:sp>
      <p:sp>
        <p:nvSpPr>
          <p:cNvPr id="10" name="QO_8_AN.22_1#80c72d0aa?vcp=1&amp;pid=2e7ffb1e2&amp;color=0,0,0&amp;vtp=1&amp;bbb=1&amp;hb=1"/>
          <p:cNvSpPr/>
          <p:nvPr/>
        </p:nvSpPr>
        <p:spPr>
          <a:xfrm>
            <a:off x="502920" y="5036441"/>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【示例】青春活力。男孩道格拉斯为了得到渴望已久的网球鞋，用奔跑的方式为桑德森先生做事</a:t>
            </a:r>
            <a:r>
              <a:rPr lang="en-US" altLang="zh-CN" sz="1800" b="1" i="0">
                <a:solidFill>
                  <a:srgbClr val="FF0000"/>
                </a:solidFill>
                <a:latin typeface="Times New Roman" pitchFamily="34" charset="0"/>
                <a:ea typeface="微软雅黑" pitchFamily="34" charset="-122"/>
                <a:cs typeface="Times New Roman" pitchFamily="34" charset="-120"/>
              </a:rPr>
              <a:t>，实现了自己</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的愿望</a:t>
            </a:r>
            <a:r>
              <a:rPr lang="en-US" altLang="zh-CN" sz="1800" b="1" i="0" dirty="0">
                <a:solidFill>
                  <a:srgbClr val="FF0000"/>
                </a:solidFill>
                <a:latin typeface="Times New Roman" pitchFamily="34" charset="0"/>
                <a:ea typeface="微软雅黑" pitchFamily="34" charset="-122"/>
                <a:cs typeface="Times New Roman" pitchFamily="34" charset="-120"/>
              </a:rPr>
              <a:t>，体现出少年的青春活力；而桑德森先生在男孩的感染下，青春的记忆被唤醒，生命的活力被激发</a:t>
            </a:r>
            <a:r>
              <a:rPr lang="en-US" altLang="zh-CN" sz="1800" b="1" i="0">
                <a:solidFill>
                  <a:srgbClr val="FF0000"/>
                </a:solidFill>
                <a:latin typeface="Times New Roman" pitchFamily="34" charset="0"/>
                <a:ea typeface="微软雅黑" pitchFamily="34" charset="-122"/>
                <a:cs typeface="Times New Roman" pitchFamily="34" charset="-120"/>
              </a:rPr>
              <a:t>。小</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说表达了对青春活力的赞美</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
        <p:nvSpPr>
          <p:cNvPr id="11" name="QO_9_BD.15_1#4d735e0ad?vcp=1&amp;pid=9401ac21a&amp;color=0,0,0&amp;vtp=1&amp;bbb=1&amp;zzd= 1">
            <a:extLst>
              <a:ext uri="{FF2B5EF4-FFF2-40B4-BE49-F238E27FC236}">
                <a16:creationId xmlns:a16="http://schemas.microsoft.com/office/drawing/2014/main" id="{E9E1CC47-B4A2-2586-0956-630F58489934}"/>
              </a:ext>
            </a:extLst>
          </p:cNvPr>
          <p:cNvSpPr/>
          <p:nvPr/>
        </p:nvSpPr>
        <p:spPr>
          <a:xfrm>
            <a:off x="5284502" y="17552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9_BD.15_1#4d735e0ad?vcp=1&amp;pid=9401ac21a&amp;color=0,0,0&amp;vtp=1&amp;bbb=1&amp;zzd= 1">
            <a:extLst>
              <a:ext uri="{FF2B5EF4-FFF2-40B4-BE49-F238E27FC236}">
                <a16:creationId xmlns:a16="http://schemas.microsoft.com/office/drawing/2014/main" id="{BF9BE463-C5B3-4218-C7F0-E22AA73F23F5}"/>
              </a:ext>
            </a:extLst>
          </p:cNvPr>
          <p:cNvSpPr/>
          <p:nvPr/>
        </p:nvSpPr>
        <p:spPr>
          <a:xfrm>
            <a:off x="5513102" y="17552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O_9_BD.15_1#4d735e0ad?vcp=1&amp;pid=9401ac21a&amp;color=0,0,0&amp;vtp=1&amp;bbb=1&amp;zzd= 1">
            <a:extLst>
              <a:ext uri="{FF2B5EF4-FFF2-40B4-BE49-F238E27FC236}">
                <a16:creationId xmlns:a16="http://schemas.microsoft.com/office/drawing/2014/main" id="{6B9883E4-59B8-5235-F2D6-7598E66454FC}"/>
              </a:ext>
            </a:extLst>
          </p:cNvPr>
          <p:cNvSpPr/>
          <p:nvPr/>
        </p:nvSpPr>
        <p:spPr>
          <a:xfrm>
            <a:off x="5741702" y="17552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O_9_BD.15_1#4d735e0ad?vcp=1&amp;pid=9401ac21a&amp;color=0,0,0&amp;vtp=1&amp;bbb=1&amp;zzd= 1">
            <a:extLst>
              <a:ext uri="{FF2B5EF4-FFF2-40B4-BE49-F238E27FC236}">
                <a16:creationId xmlns:a16="http://schemas.microsoft.com/office/drawing/2014/main" id="{93CF2343-ECD7-088C-0853-4E3CDA22FA1D}"/>
              </a:ext>
            </a:extLst>
          </p:cNvPr>
          <p:cNvSpPr/>
          <p:nvPr/>
        </p:nvSpPr>
        <p:spPr>
          <a:xfrm>
            <a:off x="5970302" y="17552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O_9_BD.17_1#e2a6d3445?vcp=1&amp;pid=9401ac21a&amp;color=0,0,0&amp;vtp=1&amp;bbb=1&amp;zzd= 1">
            <a:extLst>
              <a:ext uri="{FF2B5EF4-FFF2-40B4-BE49-F238E27FC236}">
                <a16:creationId xmlns:a16="http://schemas.microsoft.com/office/drawing/2014/main" id="{885FC635-3C1B-459A-68DD-B32C47725CC2}"/>
              </a:ext>
            </a:extLst>
          </p:cNvPr>
          <p:cNvSpPr/>
          <p:nvPr/>
        </p:nvSpPr>
        <p:spPr>
          <a:xfrm>
            <a:off x="2084102" y="256679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O_9_BD.17_1#e2a6d3445?vcp=1&amp;pid=9401ac21a&amp;color=0,0,0&amp;vtp=1&amp;bbb=1&amp;zzd= 1">
            <a:extLst>
              <a:ext uri="{FF2B5EF4-FFF2-40B4-BE49-F238E27FC236}">
                <a16:creationId xmlns:a16="http://schemas.microsoft.com/office/drawing/2014/main" id="{912915A8-C889-0BCB-1565-B2D069750A74}"/>
              </a:ext>
            </a:extLst>
          </p:cNvPr>
          <p:cNvSpPr/>
          <p:nvPr/>
        </p:nvSpPr>
        <p:spPr>
          <a:xfrm>
            <a:off x="2312702" y="256679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wipe(left)">
                                      <p:cBhvr>
                                        <p:cTn id="29" dur="500"/>
                                        <p:tgtEl>
                                          <p:spTgt spid="8">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0">
                                            <p:bg/>
                                          </p:spTgt>
                                        </p:tgtEl>
                                        <p:attrNameLst>
                                          <p:attrName>style.visibility</p:attrName>
                                        </p:attrNameLst>
                                      </p:cBhvr>
                                      <p:to>
                                        <p:strVal val="visible"/>
                                      </p:to>
                                    </p:set>
                                    <p:animEffect transition="in" filter="wipe(left)">
                                      <p:cBhvr>
                                        <p:cTn id="34" dur="500"/>
                                        <p:tgtEl>
                                          <p:spTgt spid="10">
                                            <p:bg/>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wipe(left)">
                                      <p:cBhvr>
                                        <p:cTn id="37" dur="500"/>
                                        <p:tgtEl>
                                          <p:spTgt spid="10">
                                            <p:txEl>
                                              <p:pRg st="0" end="0"/>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xEl>
                                              <p:pRg st="1" end="1"/>
                                            </p:txEl>
                                          </p:spTgt>
                                        </p:tgtEl>
                                        <p:attrNameLst>
                                          <p:attrName>style.visibility</p:attrName>
                                        </p:attrNameLst>
                                      </p:cBhvr>
                                      <p:to>
                                        <p:strVal val="visible"/>
                                      </p:to>
                                    </p:set>
                                    <p:animEffect transition="in" filter="wipe(left)">
                                      <p:cBhvr>
                                        <p:cTn id="40" dur="500"/>
                                        <p:tgtEl>
                                          <p:spTgt spid="10">
                                            <p:txEl>
                                              <p:pRg st="1" end="1"/>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animEffect transition="in" filter="wipe(left)">
                                      <p:cBhvr>
                                        <p:cTn id="43"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O_8_BD.23_1#5cc82d709?sp=1&amp;vcp=1&amp;pid=2e7ffb1e2&amp;color=0,0,0&amp;vtp=1&amp;bt=1&amp;bbb=1&amp;hb=1"/>
          <p:cNvSpPr/>
          <p:nvPr/>
        </p:nvSpPr>
        <p:spPr>
          <a:xfrm>
            <a:off x="502920" y="1181674"/>
            <a:ext cx="11183112" cy="20305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9.男孩道格拉斯与桑德森先生彼此影响，共同成长。下列三组人物也有类似的关系，请选择一组</a:t>
            </a:r>
            <a:r>
              <a:rPr lang="en-US" altLang="zh-CN" sz="1800" b="0" i="0">
                <a:solidFill>
                  <a:srgbClr val="000000"/>
                </a:solidFill>
                <a:latin typeface="Times New Roman" pitchFamily="34" charset="0"/>
                <a:ea typeface="微软雅黑" pitchFamily="34" charset="-122"/>
                <a:cs typeface="Times New Roman" pitchFamily="34" charset="-120"/>
              </a:rPr>
              <a:t>，结合作品内容</a:t>
            </a:r>
          </a:p>
          <a:p>
            <a:pPr latinLnBrk="1">
              <a:lnSpc>
                <a:spcPts val="3300"/>
              </a:lnSpc>
            </a:pPr>
            <a:r>
              <a:rPr lang="en-US" altLang="zh-CN" sz="1800" b="0" i="0">
                <a:solidFill>
                  <a:srgbClr val="000000"/>
                </a:solidFill>
                <a:latin typeface="Times New Roman" pitchFamily="34" charset="0"/>
                <a:ea typeface="微软雅黑" pitchFamily="34" charset="-122"/>
                <a:cs typeface="Times New Roman" pitchFamily="34" charset="-120"/>
              </a:rPr>
              <a:t>简要分析</a:t>
            </a:r>
            <a:r>
              <a:rPr lang="en-US" altLang="zh-CN" sz="1800" b="0" i="0" dirty="0">
                <a:solidFill>
                  <a:srgbClr val="000000"/>
                </a:solidFill>
                <a:latin typeface="Times New Roman" pitchFamily="34" charset="0"/>
                <a:ea typeface="微软雅黑" pitchFamily="34" charset="-122"/>
                <a:cs typeface="Times New Roman" pitchFamily="34" charset="-120"/>
              </a:rPr>
              <a:t>。（5分）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.孙悟空和唐僧（《西游记》）</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微软雅黑" pitchFamily="34" charset="-122"/>
                <a:cs typeface="Times New Roman" pitchFamily="34" charset="-120"/>
              </a:rPr>
              <a:t>.简·爱和罗切斯特（《简·爱》）</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C</a:t>
            </a:r>
            <a:r>
              <a:rPr lang="en-US" altLang="zh-CN" b="0" i="0" dirty="0">
                <a:solidFill>
                  <a:srgbClr val="000000"/>
                </a:solidFill>
                <a:latin typeface="Times New Roman" pitchFamily="34" charset="0"/>
                <a:ea typeface="微软雅黑" pitchFamily="34" charset="-122"/>
                <a:cs typeface="Times New Roman" pitchFamily="34" charset="-120"/>
              </a:rPr>
              <a:t>.哈利·波特和他的伙伴（《哈利·波特与死亡圣器》）</a:t>
            </a:r>
            <a:endParaRPr lang="en-US" altLang="zh-CN" dirty="0"/>
          </a:p>
        </p:txBody>
      </p:sp>
      <p:sp>
        <p:nvSpPr>
          <p:cNvPr id="3" name="QO_8_AN.24_1#5cc82d709?vcp=1&amp;pid=2e7ffb1e2&amp;color=0,0,0&amp;vtp=1&amp;bbb=1&amp;hb=1"/>
          <p:cNvSpPr/>
          <p:nvPr/>
        </p:nvSpPr>
        <p:spPr>
          <a:xfrm>
            <a:off x="502920" y="3244471"/>
            <a:ext cx="11183112" cy="28687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【示例一】我选A。孙悟空一路护送唐僧西天取经，历经各种磨难，保证了唐僧西天取经的成功</a:t>
            </a:r>
            <a:r>
              <a:rPr lang="en-US" altLang="zh-CN" sz="1800" b="1" i="0">
                <a:solidFill>
                  <a:srgbClr val="FF0000"/>
                </a:solidFill>
                <a:latin typeface="Times New Roman" pitchFamily="34" charset="0"/>
                <a:ea typeface="微软雅黑" pitchFamily="34" charset="-122"/>
                <a:cs typeface="Times New Roman" pitchFamily="34" charset="-120"/>
              </a:rPr>
              <a:t>。唐僧的约束使</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孙悟空从一个顽劣的猴子变成了有感情</a:t>
            </a:r>
            <a:r>
              <a:rPr lang="en-US" altLang="zh-CN" sz="1800" b="1" i="0" dirty="0">
                <a:solidFill>
                  <a:srgbClr val="FF0000"/>
                </a:solidFill>
                <a:latin typeface="Times New Roman" pitchFamily="34" charset="0"/>
                <a:ea typeface="微软雅黑" pitchFamily="34" charset="-122"/>
                <a:cs typeface="Times New Roman" pitchFamily="34" charset="-120"/>
              </a:rPr>
              <a:t>、理性的斗战胜佛，完成了从猴到神的转变。</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示例二】我选B。简·爱在面对罗切斯特的追求时感到自卑，罗切斯特的真诚执着让简·爱变得勇敢自信</a:t>
            </a:r>
            <a:r>
              <a:rPr lang="en-US" altLang="zh-CN" sz="1800" b="1" i="0">
                <a:solidFill>
                  <a:srgbClr val="FF0000"/>
                </a:solidFill>
                <a:latin typeface="Times New Roman" pitchFamily="34" charset="0"/>
                <a:ea typeface="微软雅黑" pitchFamily="34" charset="-122"/>
                <a:cs typeface="Times New Roman" pitchFamily="34" charset="-120"/>
              </a:rPr>
              <a:t>。罗切</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斯特因残疾而自暴自弃</a:t>
            </a:r>
            <a:r>
              <a:rPr lang="en-US" altLang="zh-CN" sz="1800" b="1" i="0" dirty="0">
                <a:solidFill>
                  <a:srgbClr val="FF0000"/>
                </a:solidFill>
                <a:latin typeface="Times New Roman" pitchFamily="34" charset="0"/>
                <a:ea typeface="微软雅黑" pitchFamily="34" charset="-122"/>
                <a:cs typeface="Times New Roman" pitchFamily="34" charset="-120"/>
              </a:rPr>
              <a:t>，是简·爱的勇敢与真心让他走出阴影，重获新生。</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示例三】我选C。罗恩和赫敏一直陪伴着哈利，他们一起偷魂器、斗毒蛇，在罗恩和赫敏的帮助下</a:t>
            </a:r>
            <a:r>
              <a:rPr lang="en-US" altLang="zh-CN" sz="1800" b="1" i="0">
                <a:solidFill>
                  <a:srgbClr val="FF0000"/>
                </a:solidFill>
                <a:latin typeface="Times New Roman" pitchFamily="34" charset="0"/>
                <a:ea typeface="微软雅黑" pitchFamily="34" charset="-122"/>
                <a:cs typeface="Times New Roman" pitchFamily="34" charset="-120"/>
              </a:rPr>
              <a:t>，哈利逃出</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有求必应屋</a:t>
            </a:r>
            <a:r>
              <a:rPr lang="en-US" altLang="zh-CN" sz="1800" b="1" i="0" dirty="0">
                <a:solidFill>
                  <a:srgbClr val="FF0000"/>
                </a:solidFill>
                <a:latin typeface="Times New Roman" pitchFamily="34" charset="0"/>
                <a:ea typeface="微软雅黑" pitchFamily="34" charset="-122"/>
                <a:cs typeface="Times New Roman" pitchFamily="34" charset="-120"/>
              </a:rPr>
              <a:t>，并用密室中死蛇怪的牙齿把拉文克劳的冠冕销毁了。哈利也在关键时刻救了罗恩和赫敏</a:t>
            </a:r>
            <a:r>
              <a:rPr lang="en-US" altLang="zh-CN" sz="1800" b="1" i="0">
                <a:solidFill>
                  <a:srgbClr val="FF0000"/>
                </a:solidFill>
                <a:latin typeface="Times New Roman" pitchFamily="34" charset="0"/>
                <a:ea typeface="微软雅黑" pitchFamily="34" charset="-122"/>
                <a:cs typeface="Times New Roman" pitchFamily="34" charset="-120"/>
              </a:rPr>
              <a:t>，帮助两</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人走到一起</a:t>
            </a:r>
            <a:r>
              <a:rPr lang="en-US" altLang="zh-CN" b="1" i="0" dirty="0">
                <a:solidFill>
                  <a:srgbClr val="FF0000"/>
                </a:solidFill>
                <a:latin typeface="Times New Roman" pitchFamily="34" charset="0"/>
                <a:ea typeface="微软雅黑" pitchFamily="34" charset="-122"/>
                <a:cs typeface="Times New Roman" pitchFamily="34" charset="-120"/>
              </a:rPr>
              <a:t>。（5分）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C_4_BD#978a3a30d.fixed?vcp=1&amp;pid=3534ed10f&amp;color=4,110,182&amp;vtp=1&amp;bbb=1"/>
          <p:cNvSpPr/>
          <p:nvPr/>
        </p:nvSpPr>
        <p:spPr>
          <a:xfrm>
            <a:off x="219456" y="2505456"/>
            <a:ext cx="11740896" cy="923544"/>
          </a:xfrm>
          <a:prstGeom prst="rect">
            <a:avLst/>
          </a:prstGeom>
          <a:noFill/>
          <a:ln/>
        </p:spPr>
        <p:txBody>
          <a:bodyPr wrap="none" lIns="0" tIns="0" rIns="0" bIns="0" rtlCol="0" anchor="b"/>
          <a:lstStyle/>
          <a:p>
            <a:pPr algn="ctr" latinLnBrk="1">
              <a:lnSpc>
                <a:spcPts val="6700"/>
              </a:lnSpc>
            </a:pPr>
            <a:r>
              <a:rPr lang="en-US" altLang="zh-CN" sz="5400" b="1" i="0" dirty="0">
                <a:solidFill>
                  <a:srgbClr val="046EB6"/>
                </a:solidFill>
                <a:latin typeface="微软雅黑" pitchFamily="34" charset="0"/>
                <a:ea typeface="微软雅黑" pitchFamily="34" charset="-122"/>
                <a:cs typeface="微软雅黑" pitchFamily="34" charset="-120"/>
              </a:rPr>
              <a:t>B</a:t>
            </a:r>
            <a:r>
              <a:rPr lang="en-US" altLang="zh-CN" sz="5400" b="1" i="0" dirty="0">
                <a:solidFill>
                  <a:srgbClr val="046EB6"/>
                </a:solidFill>
                <a:latin typeface="SimSun" pitchFamily="34" charset="0"/>
                <a:ea typeface="SimSun" pitchFamily="34" charset="-122"/>
                <a:cs typeface="SimSun" pitchFamily="34" charset="-120"/>
              </a:rPr>
              <a:t> </a:t>
            </a:r>
            <a:r>
              <a:rPr lang="en-US" altLang="zh-CN" sz="5400" b="1" i="0" dirty="0">
                <a:solidFill>
                  <a:srgbClr val="046EB6"/>
                </a:solidFill>
                <a:latin typeface="微软雅黑" pitchFamily="34" charset="0"/>
                <a:ea typeface="微软雅黑" pitchFamily="34" charset="-122"/>
                <a:cs typeface="微软雅黑" pitchFamily="34" charset="-120"/>
              </a:rPr>
              <a:t>主题突破练</a:t>
            </a:r>
            <a:endParaRPr lang="en-US" altLang="zh-CN" sz="54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C_7_BD#953e4b686?vcp=1&amp;pid=b799fa10b&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文一</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［2024温州瓯海区一模］</a:t>
            </a:r>
            <a:endParaRPr lang="en-US" altLang="zh-CN" sz="2400" dirty="0"/>
          </a:p>
        </p:txBody>
      </p:sp>
      <p:sp>
        <p:nvSpPr>
          <p:cNvPr id="3" name="QM_8_BD.25_1#261ba7dcd?vcp=1&amp;pid=953e4b686&amp;color=0,0,0&amp;vtp=1&amp;bbb=1&amp;hb=1"/>
          <p:cNvSpPr/>
          <p:nvPr/>
        </p:nvSpPr>
        <p:spPr>
          <a:xfrm>
            <a:off x="502920" y="1270000"/>
            <a:ext cx="11183112" cy="5029200"/>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爱的磨难</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美国］欧·亨利</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乔从中西部来到纽约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梦想当画家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迪莉娅从南部来到纽约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梦想搞音乐</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乔和迪莉娅是在一间画室里相</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见的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不久以后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他们成了好朋友并且结了婚</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他们居住的只不过是一套狭窄的房间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却生活得很幸福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他们互敬互爱</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而且双方都热衷于艺术</a:t>
            </a:r>
            <a:r>
              <a:rPr lang="en-US" altLang="zh-CN" sz="1800" b="0" i="0" u="sng">
                <a:solidFill>
                  <a:srgbClr val="000000"/>
                </a:solidFill>
                <a:latin typeface="Times New Roman" pitchFamily="34" charset="0"/>
                <a:ea typeface="KaiTi" pitchFamily="34" charset="-122"/>
                <a:cs typeface="Times New Roman" pitchFamily="34" charset="-120"/>
              </a:rPr>
              <a:t>。</a:t>
            </a:r>
            <a:r>
              <a:rPr lang="en-US" altLang="zh-CN" sz="1800" b="0" i="0" u="sng">
                <a:solidFill>
                  <a:srgbClr val="000000"/>
                </a:solidFill>
                <a:latin typeface="Times New Roman" pitchFamily="34" charset="0"/>
                <a:ea typeface="楷体" pitchFamily="34" charset="-122"/>
                <a:cs typeface="Times New Roman" pitchFamily="34" charset="-120"/>
              </a:rPr>
              <a:t>直到他</a:t>
            </a:r>
          </a:p>
          <a:p>
            <a:pPr latinLnBrk="1">
              <a:lnSpc>
                <a:spcPts val="3300"/>
              </a:lnSpc>
            </a:pPr>
            <a:r>
              <a:rPr lang="en-US" altLang="zh-CN" sz="1800" b="0" i="0" u="sng">
                <a:solidFill>
                  <a:srgbClr val="000000"/>
                </a:solidFill>
                <a:latin typeface="Times New Roman" pitchFamily="34" charset="0"/>
                <a:ea typeface="楷体" pitchFamily="34" charset="-122"/>
                <a:cs typeface="Times New Roman" pitchFamily="34" charset="-120"/>
              </a:rPr>
              <a:t>们发现他们已经花完了所有的钱之前</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他们生活中的每一件事都是顺心满意的</a:t>
            </a:r>
            <a:r>
              <a:rPr lang="en-US" altLang="zh-CN" sz="1800" b="0" i="0" u="sng"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迪莉娅决定去做家庭音乐教师了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一天下午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她对丈夫说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亲爱的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我找到一位学生了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一位老将军</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的女儿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她是位性情温柔的姑娘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一星期教三节课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一节课</a:t>
            </a:r>
            <a:r>
              <a:rPr lang="en-US" altLang="zh-CN" sz="1800" b="0" i="0" dirty="0">
                <a:solidFill>
                  <a:srgbClr val="000000"/>
                </a:solidFill>
                <a:latin typeface="Times New Roman" pitchFamily="34" charset="0"/>
                <a:ea typeface="KaiTi" pitchFamily="34" charset="-122"/>
                <a:cs typeface="Times New Roman" pitchFamily="34" charset="-120"/>
              </a:rPr>
              <a:t>5</a:t>
            </a:r>
            <a:r>
              <a:rPr lang="en-US" altLang="zh-CN" sz="1800" b="0" i="0" dirty="0">
                <a:solidFill>
                  <a:srgbClr val="000000"/>
                </a:solidFill>
                <a:latin typeface="Times New Roman" pitchFamily="34" charset="0"/>
                <a:ea typeface="楷体" pitchFamily="34" charset="-122"/>
                <a:cs typeface="Times New Roman" pitchFamily="34" charset="-120"/>
              </a:rPr>
              <a:t>美元</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但是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乔并不高兴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我干些什么呢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你以为我可以眼睁睁地看你工作而自己却轻松地搞自己的艺</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术吗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我也要挣钱</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亲爱的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你真傻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你必须继续练习绘画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我们一周有</a:t>
            </a:r>
            <a:r>
              <a:rPr lang="en-US" altLang="zh-CN" sz="1800" b="0" i="0" dirty="0">
                <a:solidFill>
                  <a:srgbClr val="000000"/>
                </a:solidFill>
                <a:latin typeface="Times New Roman" pitchFamily="34" charset="0"/>
                <a:ea typeface="KaiTi" pitchFamily="34" charset="-122"/>
                <a:cs typeface="Times New Roman" pitchFamily="34" charset="-120"/>
              </a:rPr>
              <a:t>15</a:t>
            </a:r>
            <a:r>
              <a:rPr lang="en-US" altLang="zh-CN" sz="1800" b="0" i="0" dirty="0">
                <a:solidFill>
                  <a:srgbClr val="000000"/>
                </a:solidFill>
                <a:latin typeface="Times New Roman" pitchFamily="34" charset="0"/>
                <a:ea typeface="楷体" pitchFamily="34" charset="-122"/>
                <a:cs typeface="Times New Roman" pitchFamily="34" charset="-120"/>
              </a:rPr>
              <a:t>美元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会生活得很幸福的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或许我还能卖掉一些我画的画哩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5_1#261ba7dcd?vcp=1&amp;pid=953e4b686&amp;color=0,0,0&amp;vtp=1&amp;bbb=1&amp;hb=1">
            <a:extLst>
              <a:ext uri="{FF2B5EF4-FFF2-40B4-BE49-F238E27FC236}">
                <a16:creationId xmlns:a16="http://schemas.microsoft.com/office/drawing/2014/main" id="{01AB0B83-7A79-EC4D-5192-408D188ED679}"/>
              </a:ext>
            </a:extLst>
          </p:cNvPr>
          <p:cNvSpPr/>
          <p:nvPr/>
        </p:nvSpPr>
        <p:spPr>
          <a:xfrm>
            <a:off x="502920" y="1117920"/>
            <a:ext cx="11183112" cy="502920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每天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他们早晨分手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晚上相见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一星期过去了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迪莉娅带回家</a:t>
            </a:r>
            <a:r>
              <a:rPr lang="en-US" altLang="zh-CN" sz="1800" b="0" i="0" dirty="0">
                <a:solidFill>
                  <a:srgbClr val="000000"/>
                </a:solidFill>
                <a:latin typeface="Times New Roman" pitchFamily="34" charset="0"/>
                <a:ea typeface="KaiTi" pitchFamily="34" charset="-122"/>
                <a:cs typeface="Times New Roman" pitchFamily="34" charset="-120"/>
              </a:rPr>
              <a:t>15</a:t>
            </a:r>
            <a:r>
              <a:rPr lang="en-US" altLang="zh-CN" sz="1800" b="0" i="0" dirty="0">
                <a:solidFill>
                  <a:srgbClr val="000000"/>
                </a:solidFill>
                <a:latin typeface="Times New Roman" pitchFamily="34" charset="0"/>
                <a:ea typeface="楷体" pitchFamily="34" charset="-122"/>
                <a:cs typeface="Times New Roman" pitchFamily="34" charset="-120"/>
              </a:rPr>
              <a:t>美元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她却显得有些疲惫</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克莱门提娜有时使我感到烦恼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她不下苦功夫练习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那位将军真是一位最可爱的老人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我多么想你</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能见他一面呀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这时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乔从口袋里摸出</a:t>
            </a:r>
            <a:r>
              <a:rPr lang="en-US" altLang="zh-CN" sz="1800" b="0" i="0" dirty="0">
                <a:solidFill>
                  <a:srgbClr val="000000"/>
                </a:solidFill>
                <a:latin typeface="Times New Roman" pitchFamily="34" charset="0"/>
                <a:ea typeface="KaiTi" pitchFamily="34" charset="-122"/>
                <a:cs typeface="Times New Roman" pitchFamily="34" charset="-120"/>
              </a:rPr>
              <a:t>18</a:t>
            </a:r>
            <a:r>
              <a:rPr lang="en-US" altLang="zh-CN" sz="1800" b="0" i="0" dirty="0">
                <a:solidFill>
                  <a:srgbClr val="000000"/>
                </a:solidFill>
                <a:latin typeface="Times New Roman" pitchFamily="34" charset="0"/>
                <a:ea typeface="楷体" pitchFamily="34" charset="-122"/>
                <a:cs typeface="Times New Roman" pitchFamily="34" charset="-120"/>
              </a:rPr>
              <a:t>美元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我卖给了一个来自皮奥里亚的人一张我画的画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他还定购了另一张</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我太高兴了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迪莉娅说</a:t>
            </a:r>
            <a:r>
              <a:rPr lang="en-US" altLang="zh-CN" sz="1800" b="0" i="0" dirty="0">
                <a:solidFill>
                  <a:srgbClr val="000000"/>
                </a:solidFill>
                <a:latin typeface="Times New Roman" pitchFamily="34" charset="0"/>
                <a:ea typeface="KaiTi" pitchFamily="34" charset="-122"/>
                <a:cs typeface="Times New Roman" pitchFamily="34" charset="-120"/>
              </a:rPr>
              <a:t>，“33</a:t>
            </a:r>
            <a:r>
              <a:rPr lang="en-US" altLang="zh-CN" sz="1800" b="0" i="0" dirty="0">
                <a:solidFill>
                  <a:srgbClr val="000000"/>
                </a:solidFill>
                <a:latin typeface="Times New Roman" pitchFamily="34" charset="0"/>
                <a:ea typeface="楷体" pitchFamily="34" charset="-122"/>
                <a:cs typeface="Times New Roman" pitchFamily="34" charset="-120"/>
              </a:rPr>
              <a:t>美元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以前我们从没有这么多的钱去花费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今晚我们可以吃一顿丰盛的晚餐了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spc="-50">
                <a:solidFill>
                  <a:srgbClr val="000000"/>
                </a:solidFill>
                <a:latin typeface="Times New Roman" pitchFamily="34" charset="0"/>
                <a:ea typeface="楷体" pitchFamily="34" charset="-122"/>
                <a:cs typeface="Times New Roman" pitchFamily="34" charset="-120"/>
              </a:rPr>
              <a:t>第二个星期</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乔回到家</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把又得到的</a:t>
            </a:r>
            <a:r>
              <a:rPr lang="en-US" altLang="zh-CN" sz="1800" b="0" i="0" spc="-50" dirty="0">
                <a:solidFill>
                  <a:srgbClr val="000000"/>
                </a:solidFill>
                <a:latin typeface="Times New Roman" pitchFamily="34" charset="0"/>
                <a:ea typeface="KaiTi" pitchFamily="34" charset="-122"/>
                <a:cs typeface="Times New Roman" pitchFamily="34" charset="-120"/>
              </a:rPr>
              <a:t>18</a:t>
            </a:r>
            <a:r>
              <a:rPr lang="en-US" altLang="zh-CN" sz="1800" b="0" i="0" spc="-50" dirty="0">
                <a:solidFill>
                  <a:srgbClr val="000000"/>
                </a:solidFill>
                <a:latin typeface="Times New Roman" pitchFamily="34" charset="0"/>
                <a:ea typeface="楷体" pitchFamily="34" charset="-122"/>
                <a:cs typeface="Times New Roman" pitchFamily="34" charset="-120"/>
              </a:rPr>
              <a:t>美元放在桌子上</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过了半小时</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迪莉娅回来了</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她的右手上缠着绷带</a:t>
            </a:r>
            <a:r>
              <a:rPr lang="en-US" altLang="zh-CN" sz="1800" b="0" i="0" spc="-50" dirty="0">
                <a:solidFill>
                  <a:srgbClr val="000000"/>
                </a:solidFill>
                <a:latin typeface="Times New Roman" pitchFamily="34" charset="0"/>
                <a:ea typeface="KaiTi" pitchFamily="34" charset="-122"/>
                <a:cs typeface="Times New Roman" pitchFamily="34" charset="-120"/>
              </a:rPr>
              <a:t>。</a:t>
            </a:r>
            <a:endParaRPr lang="en-US" altLang="zh-CN" sz="1800" spc="-5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你的手怎么了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乔问道</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u="wavy">
                <a:solidFill>
                  <a:srgbClr val="000000"/>
                </a:solidFill>
                <a:latin typeface="Times New Roman" pitchFamily="34" charset="0"/>
                <a:ea typeface="楷体" pitchFamily="34" charset="-122"/>
                <a:cs typeface="Times New Roman" pitchFamily="34" charset="-120"/>
              </a:rPr>
              <a:t>迪莉娅笑着说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克莱门提娜递给我一盘汤时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一些汤溅到我手上</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对此她</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感到很抱歉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老将军也觉得过意不去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你为什么这样地瞧我呢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你今天下午什么时间烫着手的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我想大概是五点钟吧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那把烙铁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我意思是说那盘汤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是在五点左右备好的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你问这个干吗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坐在这儿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乔说着把她拉到长沙发上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并且坐在她身边</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你每天都干了些什么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迪莉娅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你真的在做家庭音乐教师吗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告诉我实话</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u="wavy">
                <a:solidFill>
                  <a:srgbClr val="000000"/>
                </a:solidFill>
                <a:latin typeface="Times New Roman" pitchFamily="34" charset="0"/>
                <a:ea typeface="楷体" pitchFamily="34" charset="-122"/>
                <a:cs typeface="Times New Roman" pitchFamily="34" charset="-120"/>
              </a:rPr>
              <a:t>她哭了起来</a:t>
            </a:r>
            <a:r>
              <a:rPr lang="en-US" altLang="zh-CN" sz="1800" b="0" i="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1117896651"/>
      </p:ext>
    </p:extLst>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5_1#261ba7dcd?vcp=1&amp;pid=953e4b686&amp;color=0,0,0&amp;vtp=1&amp;bbb=1&amp;hb=1">
            <a:extLst>
              <a:ext uri="{FF2B5EF4-FFF2-40B4-BE49-F238E27FC236}">
                <a16:creationId xmlns:a16="http://schemas.microsoft.com/office/drawing/2014/main" id="{1CF642A5-59A8-E9A0-D863-772F38108553}"/>
              </a:ext>
            </a:extLst>
          </p:cNvPr>
          <p:cNvSpPr/>
          <p:nvPr/>
        </p:nvSpPr>
        <p:spPr>
          <a:xfrm>
            <a:off x="502920" y="2010095"/>
            <a:ext cx="11183112" cy="32848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我找不到一个学生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她诉说道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所以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我就在一个洗衣坊里找到一项工作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熨衬衣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今天下午</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一个</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女孩把一只烙铁放在了我的手上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把我重重地烫了一下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告诉我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你是怎么猜出我不是在做家庭音</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乐教师呢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很简单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乔说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我知道关于你绷带的所有来历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因为是我把它们送给楼下洗衣坊的一个小女孩的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她用</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热烙铁烫坏了人的手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你明白了吧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我也在你工作的洗衣坊里的动力机房里工作</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你画的画呢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你卖给那位来自皮奥里亚的人了吗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算了吧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你的将军和他的克莱门提娜是无中生有的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我那位来自皮奥里亚的人也是胡说的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b="0" i="0">
                <a:solidFill>
                  <a:srgbClr val="000000"/>
                </a:solidFill>
                <a:latin typeface="Times New Roman" pitchFamily="34" charset="0"/>
                <a:ea typeface="楷体" pitchFamily="34" charset="-122"/>
                <a:cs typeface="Times New Roman" pitchFamily="34" charset="-120"/>
              </a:rPr>
              <a:t>接着</a:t>
            </a:r>
            <a:r>
              <a:rPr lang="en-US" altLang="zh-CN" b="0" i="0">
                <a:solidFill>
                  <a:srgbClr val="000000"/>
                </a:solidFill>
                <a:latin typeface="Times New Roman" pitchFamily="34" charset="0"/>
                <a:ea typeface="KaiTi" pitchFamily="34" charset="-122"/>
                <a:cs typeface="Times New Roman" pitchFamily="34" charset="-120"/>
              </a:rPr>
              <a:t>，</a:t>
            </a:r>
            <a:r>
              <a:rPr lang="en-US" altLang="zh-CN" b="0" i="0" u="wavy">
                <a:solidFill>
                  <a:srgbClr val="000000"/>
                </a:solidFill>
                <a:latin typeface="Times New Roman" pitchFamily="34" charset="0"/>
                <a:ea typeface="楷体" pitchFamily="34" charset="-122"/>
                <a:cs typeface="Times New Roman" pitchFamily="34" charset="-120"/>
              </a:rPr>
              <a:t>他们两人都大笑起来</a:t>
            </a:r>
            <a:r>
              <a:rPr lang="en-US" altLang="zh-CN" b="0" i="0">
                <a:solidFill>
                  <a:srgbClr val="000000"/>
                </a:solidFill>
                <a:latin typeface="Times New Roman" pitchFamily="34" charset="0"/>
                <a:ea typeface="KaiTi" pitchFamily="34" charset="-122"/>
                <a:cs typeface="Times New Roman" pitchFamily="34" charset="-120"/>
              </a:rPr>
              <a:t>。</a:t>
            </a:r>
            <a:endParaRPr lang="en-US" altLang="zh-CN" dirty="0"/>
          </a:p>
        </p:txBody>
      </p:sp>
    </p:spTree>
    <p:extLst>
      <p:ext uri="{BB962C8B-B14F-4D97-AF65-F5344CB8AC3E}">
        <p14:creationId xmlns:p14="http://schemas.microsoft.com/office/powerpoint/2010/main" val="3217824121"/>
      </p:ext>
    </p:extLst>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O_9_BD.26_1#34a866a51?vcp=1&amp;pid=261ba7dcd&amp;color=0,0,0&amp;vtp=1&amp;bt=1&amp;bbb=1"/>
          <p:cNvSpPr/>
          <p:nvPr/>
        </p:nvSpPr>
        <p:spPr>
          <a:xfrm>
            <a:off x="502920" y="223577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1.小说情节有许多“巧合”之处。阅读全文，概括三次“巧合”。（3分）</a:t>
            </a:r>
            <a:endParaRPr lang="en-US" altLang="zh-CN" sz="1800" dirty="0"/>
          </a:p>
        </p:txBody>
      </p:sp>
      <p:sp>
        <p:nvSpPr>
          <p:cNvPr id="3" name="QO_9_AN.27_1#34a866a51?vcp=1&amp;pid=261ba7dcd&amp;color=0,0,0&amp;vtp=1&amp;bbb=1&amp;hb=1"/>
          <p:cNvSpPr/>
          <p:nvPr/>
        </p:nvSpPr>
        <p:spPr>
          <a:xfrm>
            <a:off x="502920" y="2634236"/>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①两个梦想搞艺术的人从不同地方来到纽约，不期而遇，相识相知又相爱；</a:t>
            </a:r>
            <a:r>
              <a:rPr lang="en-US" altLang="zh-CN" sz="1800" b="1" i="0">
                <a:solidFill>
                  <a:srgbClr val="FF0000"/>
                </a:solidFill>
                <a:latin typeface="Times New Roman" pitchFamily="34" charset="0"/>
                <a:ea typeface="微软雅黑" pitchFamily="34" charset="-122"/>
                <a:cs typeface="Times New Roman" pitchFamily="34" charset="-120"/>
              </a:rPr>
              <a:t>②为了让对方拥有幸福的</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生活</a:t>
            </a:r>
            <a:r>
              <a:rPr lang="en-US" altLang="zh-CN" sz="1800" b="1" i="0" dirty="0">
                <a:solidFill>
                  <a:srgbClr val="FF0000"/>
                </a:solidFill>
                <a:latin typeface="Times New Roman" pitchFamily="34" charset="0"/>
                <a:ea typeface="微软雅黑" pitchFamily="34" charset="-122"/>
                <a:cs typeface="Times New Roman" pitchFamily="34" charset="-120"/>
              </a:rPr>
              <a:t>，两人出于同样的心理，同时向对方隐瞒了自己艰苦劳动的实情，编出了美丽的谎言；</a:t>
            </a:r>
            <a:r>
              <a:rPr lang="en-US" altLang="zh-CN" sz="1800" b="1" i="0">
                <a:solidFill>
                  <a:srgbClr val="FF0000"/>
                </a:solidFill>
                <a:latin typeface="Times New Roman" pitchFamily="34" charset="0"/>
                <a:ea typeface="微软雅黑" pitchFamily="34" charset="-122"/>
                <a:cs typeface="Times New Roman" pitchFamily="34" charset="-120"/>
              </a:rPr>
              <a:t>③两人在同一家洗</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衣坊工作</a:t>
            </a:r>
            <a:r>
              <a:rPr lang="en-US" altLang="zh-CN" b="1" i="0" dirty="0">
                <a:solidFill>
                  <a:srgbClr val="FF0000"/>
                </a:solidFill>
                <a:latin typeface="Times New Roman" pitchFamily="34" charset="0"/>
                <a:ea typeface="微软雅黑" pitchFamily="34" charset="-122"/>
                <a:cs typeface="Times New Roman" pitchFamily="34" charset="-120"/>
              </a:rPr>
              <a:t>，而偶然的事故，又与两人有关。（3分）</a:t>
            </a:r>
            <a:endParaRPr lang="en-US" altLang="zh-CN" dirty="0"/>
          </a:p>
        </p:txBody>
      </p:sp>
      <p:sp>
        <p:nvSpPr>
          <p:cNvPr id="4" name="QO_9_BD.28_1#f5df5ee0b?vcp=1&amp;pid=261ba7dcd&amp;color=0,0,0&amp;vtp=1&amp;bbb=1"/>
          <p:cNvSpPr/>
          <p:nvPr/>
        </p:nvSpPr>
        <p:spPr>
          <a:xfrm>
            <a:off x="502920" y="387680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2.第2段画线的句子在文章内容和结构上有何作用？（4分）</a:t>
            </a:r>
            <a:endParaRPr lang="en-US" altLang="zh-CN" sz="1800" dirty="0"/>
          </a:p>
        </p:txBody>
      </p:sp>
      <p:sp>
        <p:nvSpPr>
          <p:cNvPr id="5" name="QO_9_AN.29_1#f5df5ee0b?vcp=1&amp;pid=261ba7dcd&amp;color=0,0,0&amp;vtp=1&amp;bbb=1&amp;hb=1"/>
          <p:cNvSpPr/>
          <p:nvPr/>
        </p:nvSpPr>
        <p:spPr>
          <a:xfrm>
            <a:off x="502920" y="4284601"/>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内容上，画线句介绍了他们的性格、爱好、生活处境；结构上，</a:t>
            </a:r>
            <a:r>
              <a:rPr lang="en-US" altLang="zh-CN" sz="1800" b="1" i="0">
                <a:solidFill>
                  <a:srgbClr val="FF0000"/>
                </a:solidFill>
                <a:latin typeface="Times New Roman" pitchFamily="34" charset="0"/>
                <a:ea typeface="微软雅黑" pitchFamily="34" charset="-122"/>
                <a:cs typeface="Times New Roman" pitchFamily="34" charset="-120"/>
              </a:rPr>
              <a:t>为下文两人隐瞒真正的工作做了铺垫，</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推动下文情节自然合理地发展</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wipe(left)">
                                      <p:cBhvr>
                                        <p:cTn id="21" dur="500"/>
                                        <p:tgtEl>
                                          <p:spTgt spid="5">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wipe(left)">
                                      <p:cBhvr>
                                        <p:cTn id="24" dur="500"/>
                                        <p:tgtEl>
                                          <p:spTgt spid="5">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wipe(left)">
                                      <p:cBhvr>
                                        <p:cTn id="2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O_9_BD.30_1#437113e4f?vcp=1&amp;pid=261ba7dcd&amp;color=0,0,0&amp;mp=1&amp;vtp=1&amp;bt=1&amp;bbb=1&amp;hb=1"/>
          <p:cNvSpPr/>
          <p:nvPr/>
        </p:nvSpPr>
        <p:spPr>
          <a:xfrm>
            <a:off x="502920" y="2026224"/>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3.小说中，手缠绷带回家的迪丽娅面对乔的询问，先是笑，后是哭，最后是“大笑</a:t>
            </a:r>
            <a:r>
              <a:rPr lang="en-US" altLang="zh-CN" sz="1800" b="0" i="0">
                <a:solidFill>
                  <a:srgbClr val="000000"/>
                </a:solidFill>
                <a:latin typeface="Times New Roman" pitchFamily="34" charset="0"/>
                <a:ea typeface="微软雅黑" pitchFamily="34" charset="-122"/>
                <a:cs typeface="Times New Roman" pitchFamily="34" charset="-120"/>
              </a:rPr>
              <a:t>”。请结合文本分析这几处神态</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描写的作用</a:t>
            </a:r>
            <a:r>
              <a:rPr lang="en-US" altLang="zh-CN" b="0" i="0" dirty="0">
                <a:solidFill>
                  <a:srgbClr val="000000"/>
                </a:solidFill>
                <a:latin typeface="Times New Roman" pitchFamily="34" charset="0"/>
                <a:ea typeface="微软雅黑" pitchFamily="34" charset="-122"/>
                <a:cs typeface="Times New Roman" pitchFamily="34" charset="-120"/>
              </a:rPr>
              <a:t>。（6分）</a:t>
            </a:r>
            <a:endParaRPr lang="en-US" altLang="zh-CN" dirty="0"/>
          </a:p>
        </p:txBody>
      </p:sp>
      <p:sp>
        <p:nvSpPr>
          <p:cNvPr id="3" name="QO_9_AN.31_1#437113e4f?vcp=1&amp;pid=261ba7dcd&amp;color=0,0,0&amp;vtp=1&amp;bbb=1&amp;hb=1"/>
          <p:cNvSpPr/>
          <p:nvPr/>
        </p:nvSpPr>
        <p:spPr>
          <a:xfrm>
            <a:off x="502920" y="2851406"/>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“笑”是迪莉娅掩饰的表情，她是为了宽慰丈夫，不想他为自己担忧；“哭</a:t>
            </a:r>
            <a:r>
              <a:rPr lang="en-US" altLang="zh-CN" sz="1800" b="1" i="0">
                <a:solidFill>
                  <a:srgbClr val="FF0000"/>
                </a:solidFill>
                <a:latin typeface="Times New Roman" pitchFamily="34" charset="0"/>
                <a:ea typeface="微软雅黑" pitchFamily="34" charset="-122"/>
                <a:cs typeface="Times New Roman" pitchFamily="34" charset="-120"/>
              </a:rPr>
              <a:t>”写出了迪莉娅对丈夫关心的</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感动</a:t>
            </a:r>
            <a:r>
              <a:rPr lang="en-US" altLang="zh-CN" sz="1800" b="1" i="0" dirty="0">
                <a:solidFill>
                  <a:srgbClr val="FF0000"/>
                </a:solidFill>
                <a:latin typeface="Times New Roman" pitchFamily="34" charset="0"/>
                <a:ea typeface="微软雅黑" pitchFamily="34" charset="-122"/>
                <a:cs typeface="Times New Roman" pitchFamily="34" charset="-120"/>
              </a:rPr>
              <a:t>，又写出她没有做音乐教师而是在艰苦劳动的委屈；“大笑”体现了谎言被互相揭穿后的轻松与愉悦</a:t>
            </a:r>
            <a:r>
              <a:rPr lang="en-US" altLang="zh-CN" sz="1800" b="1" i="0">
                <a:solidFill>
                  <a:srgbClr val="FF0000"/>
                </a:solidFill>
                <a:latin typeface="Times New Roman" pitchFamily="34" charset="0"/>
                <a:ea typeface="微软雅黑" pitchFamily="34" charset="-122"/>
                <a:cs typeface="Times New Roman" pitchFamily="34" charset="-120"/>
              </a:rPr>
              <a:t>，这是</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迪莉娅和乔真诚</a:t>
            </a:r>
            <a:r>
              <a:rPr lang="en-US" altLang="zh-CN" b="1" i="0" dirty="0">
                <a:solidFill>
                  <a:srgbClr val="FF0000"/>
                </a:solidFill>
                <a:latin typeface="Times New Roman" pitchFamily="34" charset="0"/>
                <a:ea typeface="微软雅黑" pitchFamily="34" charset="-122"/>
                <a:cs typeface="Times New Roman" pitchFamily="34" charset="-120"/>
              </a:rPr>
              <a:t>、善意的沟通，是爱的表现。（6分）</a:t>
            </a:r>
            <a:endParaRPr lang="en-US" altLang="zh-CN" dirty="0"/>
          </a:p>
        </p:txBody>
      </p:sp>
      <p:sp>
        <p:nvSpPr>
          <p:cNvPr id="4" name="QO_9_BD.32_1#209b9e615?vcp=1&amp;pid=261ba7dcd&amp;color=0,0,0&amp;vtp=1&amp;bbb=1"/>
          <p:cNvSpPr/>
          <p:nvPr/>
        </p:nvSpPr>
        <p:spPr>
          <a:xfrm>
            <a:off x="502920" y="409397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4.小说的主题往往是多元的，请结合文章内容，从不同角度探究这篇小说的主题。（3分）</a:t>
            </a:r>
            <a:endParaRPr lang="en-US" altLang="zh-CN" sz="1800" dirty="0"/>
          </a:p>
        </p:txBody>
      </p:sp>
      <p:sp>
        <p:nvSpPr>
          <p:cNvPr id="5" name="QO_9_AN.33_1#209b9e615?vcp=1&amp;pid=261ba7dcd&amp;color=0,0,0&amp;vtp=1&amp;bbb=1&amp;hb=1"/>
          <p:cNvSpPr/>
          <p:nvPr/>
        </p:nvSpPr>
        <p:spPr>
          <a:xfrm>
            <a:off x="502920" y="4501771"/>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【示例】爱是真诚地给予，是无私地付出；无论梦想多么美好，也不能逃脱残酷的现实；伟大的爱</a:t>
            </a:r>
            <a:r>
              <a:rPr lang="en-US" altLang="zh-CN" sz="1800" b="1" i="0">
                <a:solidFill>
                  <a:srgbClr val="FF0000"/>
                </a:solidFill>
                <a:latin typeface="Times New Roman" pitchFamily="34" charset="0"/>
                <a:ea typeface="微软雅黑" pitchFamily="34" charset="-122"/>
                <a:cs typeface="Times New Roman" pitchFamily="34" charset="-120"/>
              </a:rPr>
              <a:t>，能经得起</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磨难的考验</a:t>
            </a:r>
            <a:r>
              <a:rPr lang="en-US" altLang="zh-CN" b="1" i="0" dirty="0">
                <a:solidFill>
                  <a:srgbClr val="FF0000"/>
                </a:solidFill>
                <a:latin typeface="Times New Roman" pitchFamily="34" charset="0"/>
                <a:ea typeface="微软雅黑" pitchFamily="34" charset="-122"/>
                <a:cs typeface="Times New Roman"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wipe(left)">
                                      <p:cBhvr>
                                        <p:cTn id="21" dur="500"/>
                                        <p:tgtEl>
                                          <p:spTgt spid="5">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wipe(left)">
                                      <p:cBhvr>
                                        <p:cTn id="24" dur="500"/>
                                        <p:tgtEl>
                                          <p:spTgt spid="5">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wipe(left)">
                                      <p:cBhvr>
                                        <p:cTn id="2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C_7_BD#a195fdd45?vcp=1&amp;pid=b799fa10b&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［2024初中名校发展共同体一模节选］</a:t>
            </a:r>
            <a:endParaRPr lang="en-US" altLang="zh-CN" sz="2400" dirty="0"/>
          </a:p>
        </p:txBody>
      </p:sp>
      <p:sp>
        <p:nvSpPr>
          <p:cNvPr id="3" name="QM_8_BD.34_1#585d907fe?vcp=1&amp;pid=a195fdd45&amp;color=0,0,0&amp;vtp=1&amp;bbb=1&amp;hb=1"/>
          <p:cNvSpPr/>
          <p:nvPr/>
        </p:nvSpPr>
        <p:spPr>
          <a:xfrm>
            <a:off x="502920" y="1270000"/>
            <a:ext cx="11183112" cy="4542155"/>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鉴</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赏</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家</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汪</a:t>
            </a:r>
            <a:r>
              <a:rPr lang="en-US" altLang="zh-CN" sz="1800" b="0" i="0">
                <a:solidFill>
                  <a:srgbClr val="000000"/>
                </a:solidFill>
                <a:latin typeface="Times New Roman" pitchFamily="34" charset="0"/>
                <a:ea typeface="KaiTi" pitchFamily="34" charset="-122"/>
                <a:cs typeface="Times New Roman" pitchFamily="34" charset="-120"/>
              </a:rPr>
              <a:t>曾祺</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全县第一个大画家是季匋民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第一个鉴赏家是叶三</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叶三是个卖果子的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他专给大宅门送果子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到了什么节令就送什么果子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他的果子不用挑</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个个都是好</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都是原装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四乡八镇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哪个园子里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什么人家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有一棵出名的好果树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他都知道</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而且和园主打了多年交</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熟得像是亲家一样了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立春前后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卖青萝卜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杏子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桃子下来时卖鸡蛋大的香白杏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白得像一团雪</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只嘴</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儿以下有一根红线的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一线红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蜜桃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再下来是樱桃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红的像珊瑚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白的像玛瑙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端午前后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是枇杷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夏天卖瓜</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七八月卖河鲜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重阳近了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河间府的鸭梨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莱阳的半斤酥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还有一种叫作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黄金坠子</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的香气扑人个儿不大</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的甜梨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菊花开过了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卖金橘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卖蒂部起脐子的福州蜜橘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入冬以后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卖栗子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卖山药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粗如小儿臂</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卖百</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大如拳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卖碧绿生鲜的檀香橄榄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他还卖佛手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香橼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人家买去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配架装盘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书斋清供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闻香观赏</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少深居简出的人</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是看到叶三送来的果子</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才想起现在是什么节令了的</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M_8_BD.34_2#585d907fe?vcp=1&amp;pid=a195fdd45&amp;color=0,0,0&amp;vtp=1&amp;bt=1&amp;bbb=1&amp;hb=1"/>
          <p:cNvSpPr/>
          <p:nvPr/>
        </p:nvSpPr>
        <p:spPr>
          <a:xfrm>
            <a:off x="502920" y="900000"/>
            <a:ext cx="11183112" cy="551180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叶三五十岁整生日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一家子商量怎么给老爷子做寿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老大老二都提出爹不要走宅门卖果子了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他们养得</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起他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④</a:t>
            </a:r>
            <a:r>
              <a:rPr lang="en-US" altLang="zh-CN" sz="1800" b="0" i="0" dirty="0">
                <a:solidFill>
                  <a:srgbClr val="000000"/>
                </a:solidFill>
                <a:latin typeface="Times New Roman" pitchFamily="34" charset="0"/>
                <a:ea typeface="楷体" pitchFamily="34" charset="-122"/>
                <a:cs typeface="Times New Roman" pitchFamily="34" charset="-120"/>
              </a:rPr>
              <a:t>叶三有点生气了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嫌我给你们丢人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我给这些人家送惯了果子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就为了季四太爷一个人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我也得卖果子</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你们也不用给我做什么寿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你们要是有孝心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把四太爷送我的画拿出去裱了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再给我打一口寿材</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这里有这样</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一种风俗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早早就把寿材准备下了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为的讨个吉利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添福添寿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于是就都依了他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⑤</a:t>
            </a:r>
            <a:r>
              <a:rPr lang="en-US" altLang="zh-CN" sz="1800" b="0" i="0" dirty="0">
                <a:solidFill>
                  <a:srgbClr val="000000"/>
                </a:solidFill>
                <a:latin typeface="Times New Roman" pitchFamily="34" charset="0"/>
                <a:ea typeface="楷体" pitchFamily="34" charset="-122"/>
                <a:cs typeface="Times New Roman" pitchFamily="34" charset="-120"/>
              </a:rPr>
              <a:t>季四太爷即季匋民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他大排行是老四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城里人都称之为四太爷</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spc="-50">
                <a:solidFill>
                  <a:srgbClr val="000000"/>
                </a:solidFill>
                <a:latin typeface="Times New Roman" pitchFamily="34" charset="0"/>
                <a:ea typeface="KaiTi" pitchFamily="34" charset="-122"/>
                <a:cs typeface="Times New Roman" pitchFamily="34" charset="-120"/>
              </a:rPr>
              <a:t>⑥</a:t>
            </a:r>
            <a:r>
              <a:rPr lang="en-US" altLang="zh-CN" sz="1800" b="0" i="0" spc="-50" dirty="0">
                <a:solidFill>
                  <a:srgbClr val="000000"/>
                </a:solidFill>
                <a:latin typeface="Times New Roman" pitchFamily="34" charset="0"/>
                <a:ea typeface="楷体" pitchFamily="34" charset="-122"/>
                <a:cs typeface="Times New Roman" pitchFamily="34" charset="-120"/>
              </a:rPr>
              <a:t>叶三真是为了季匋民一个人卖果子的</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他给别人家送果子是为了挣钱</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他给季匋民送果子是因为爱他的画</a:t>
            </a:r>
            <a:r>
              <a:rPr lang="en-US" altLang="zh-CN" sz="1800" b="0" i="0" spc="-50" dirty="0">
                <a:solidFill>
                  <a:srgbClr val="000000"/>
                </a:solidFill>
                <a:latin typeface="Times New Roman" pitchFamily="34" charset="0"/>
                <a:ea typeface="KaiTi" pitchFamily="34" charset="-122"/>
                <a:cs typeface="Times New Roman" pitchFamily="34" charset="-120"/>
              </a:rPr>
              <a:t>。</a:t>
            </a:r>
            <a:endParaRPr lang="en-US" altLang="zh-CN" sz="1800" spc="-5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⑦</a:t>
            </a:r>
            <a:r>
              <a:rPr lang="en-US" altLang="zh-CN" sz="1800" b="0" i="0" dirty="0">
                <a:solidFill>
                  <a:srgbClr val="000000"/>
                </a:solidFill>
                <a:latin typeface="Times New Roman" pitchFamily="34" charset="0"/>
                <a:ea typeface="楷体" pitchFamily="34" charset="-122"/>
                <a:cs typeface="Times New Roman" pitchFamily="34" charset="-120"/>
              </a:rPr>
              <a:t>季匋民有一个脾气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画一张画要喝二斤花雕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吃斤半水果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叶三搜罗到最好的水果</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总是首先给季匋民</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送去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⑧</a:t>
            </a:r>
            <a:r>
              <a:rPr lang="en-US" altLang="zh-CN" sz="1800" b="0" i="0" dirty="0">
                <a:solidFill>
                  <a:srgbClr val="000000"/>
                </a:solidFill>
                <a:latin typeface="Times New Roman" pitchFamily="34" charset="0"/>
                <a:ea typeface="楷体" pitchFamily="34" charset="-122"/>
                <a:cs typeface="Times New Roman" pitchFamily="34" charset="-120"/>
              </a:rPr>
              <a:t>季匋民每天一起来就走进他的小书房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画室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叶三给季匋民送果子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一来就是半天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他给季匋民磨墨</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漂朱膘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研石青石绿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抻纸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季匋民画的时候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他站在旁边很入神地看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专心致意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连大气都不出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有时看到</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精彩处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就情不自禁地深深吸一口气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甚至小声地惊呼起来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凡是叶三吸气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惊呼的地方</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也正是季匋民的得</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意之笔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季匋民从不当众作画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他画画有时是把书房门锁起来的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对叶三可例外</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他很愿意有这样一个人在旁</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边看着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他认为叶三真懂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叶三的赞赏是出于肺腑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不是假充内行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也不是谀媚</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34_2#585d907fe?vcp=1&amp;pid=a195fdd45&amp;color=0,0,0&amp;vtp=1&amp;bt=1&amp;bbb=1&amp;hb=1">
            <a:extLst>
              <a:ext uri="{FF2B5EF4-FFF2-40B4-BE49-F238E27FC236}">
                <a16:creationId xmlns:a16="http://schemas.microsoft.com/office/drawing/2014/main" id="{C24DE3CD-5B6B-A8DA-D45A-7AC85A4A9583}"/>
              </a:ext>
            </a:extLst>
          </p:cNvPr>
          <p:cNvSpPr/>
          <p:nvPr/>
        </p:nvSpPr>
        <p:spPr>
          <a:xfrm>
            <a:off x="502920" y="915775"/>
            <a:ext cx="11183112" cy="2446655"/>
          </a:xfrm>
          <a:prstGeom prst="rect">
            <a:avLst/>
          </a:prstGeom>
          <a:noFill/>
          <a:ln/>
        </p:spPr>
        <p:txBody>
          <a:bodyPr wrap="none" lIns="0" tIns="0" rIns="0" bIns="0" rtlCol="0" anchor="t"/>
          <a:lstStyle/>
          <a:p>
            <a:pPr algn="l"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⑨</a:t>
            </a:r>
            <a:r>
              <a:rPr lang="en-US" altLang="zh-CN" sz="1800" b="0" i="0" dirty="0">
                <a:solidFill>
                  <a:srgbClr val="000000"/>
                </a:solidFill>
                <a:latin typeface="Times New Roman" pitchFamily="34" charset="0"/>
                <a:ea typeface="楷体" pitchFamily="34" charset="-122"/>
                <a:cs typeface="Times New Roman" pitchFamily="34" charset="-120"/>
              </a:rPr>
              <a:t>季匋民最讨厌听人谈画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他很少到亲戚家应酬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实在不得不去的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他也是到一到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喝半盏茶就道别</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因</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为席间必有一些假名士高谈阔论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但是他对叶三另眼相看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叶三只是从心里喜欢画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他从不瞎评论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季匋民画</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完了画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钉在壁上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自己负手远看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有时会问叶三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好不好</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⑩</a:t>
            </a:r>
            <a:r>
              <a:rPr lang="en-US" altLang="zh-CN" sz="1800" b="0" i="0" dirty="0">
                <a:solidFill>
                  <a:srgbClr val="000000"/>
                </a:solidFill>
                <a:latin typeface="Times New Roman" pitchFamily="34" charset="0"/>
                <a:ea typeface="楷体" pitchFamily="34" charset="-122"/>
                <a:cs typeface="Times New Roman" pitchFamily="34" charset="-120"/>
              </a:rPr>
              <a:t>叶三说好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而且大都能一句话说出好在何处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⑪</a:t>
            </a:r>
            <a:r>
              <a:rPr lang="en-US" altLang="zh-CN" sz="1800" b="0" i="0" dirty="0">
                <a:solidFill>
                  <a:srgbClr val="000000"/>
                </a:solidFill>
                <a:latin typeface="Times New Roman" pitchFamily="34" charset="0"/>
                <a:ea typeface="楷体" pitchFamily="34" charset="-122"/>
                <a:cs typeface="Times New Roman" pitchFamily="34" charset="-120"/>
              </a:rPr>
              <a:t>季匋民画了一幅紫藤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问叶三</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b="0" i="0">
                <a:solidFill>
                  <a:srgbClr val="000000"/>
                </a:solidFill>
                <a:latin typeface="Times New Roman" pitchFamily="34" charset="0"/>
                <a:ea typeface="KaiTi" pitchFamily="34" charset="-122"/>
                <a:cs typeface="Times New Roman" pitchFamily="34" charset="-120"/>
              </a:rPr>
              <a:t>⑫</a:t>
            </a:r>
            <a:r>
              <a:rPr lang="en-US" altLang="zh-CN" b="0" i="0" dirty="0">
                <a:solidFill>
                  <a:srgbClr val="000000"/>
                </a:solidFill>
                <a:latin typeface="Times New Roman" pitchFamily="34" charset="0"/>
                <a:ea typeface="楷体" pitchFamily="34" charset="-122"/>
                <a:cs typeface="Times New Roman" pitchFamily="34" charset="-120"/>
              </a:rPr>
              <a:t>叶三说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紫藤里有风</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34_3#585d907fe?vcp=1&amp;pid=a195fdd45&amp;color=0,0,0&amp;vtp=1&amp;bbb=1&amp;hb=1">
            <a:extLst>
              <a:ext uri="{FF2B5EF4-FFF2-40B4-BE49-F238E27FC236}">
                <a16:creationId xmlns:a16="http://schemas.microsoft.com/office/drawing/2014/main" id="{6DEC8D73-6593-B31B-30C5-57994706B4A8}"/>
              </a:ext>
            </a:extLst>
          </p:cNvPr>
          <p:cNvSpPr/>
          <p:nvPr/>
        </p:nvSpPr>
        <p:spPr>
          <a:xfrm>
            <a:off x="502920" y="3395245"/>
            <a:ext cx="11183112" cy="2933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⑬“</a:t>
            </a:r>
            <a:r>
              <a:rPr lang="en-US" altLang="zh-CN" sz="1800" b="0" i="0" dirty="0">
                <a:solidFill>
                  <a:srgbClr val="000000"/>
                </a:solidFill>
                <a:latin typeface="Times New Roman" pitchFamily="34" charset="0"/>
                <a:ea typeface="楷体" pitchFamily="34" charset="-122"/>
                <a:cs typeface="Times New Roman" pitchFamily="34" charset="-120"/>
              </a:rPr>
              <a:t>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你怎么知道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花是乱的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⑮</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对极了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⑯</a:t>
            </a:r>
            <a:r>
              <a:rPr lang="en-US" altLang="zh-CN" sz="1800" b="0" i="0" dirty="0">
                <a:solidFill>
                  <a:srgbClr val="000000"/>
                </a:solidFill>
                <a:latin typeface="Times New Roman" pitchFamily="34" charset="0"/>
                <a:ea typeface="楷体" pitchFamily="34" charset="-122"/>
                <a:cs typeface="Times New Roman" pitchFamily="34" charset="-120"/>
              </a:rPr>
              <a:t>季匋民提笔题了两句词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深院悄无人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风拂紫藤花乱</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⑰</a:t>
            </a:r>
            <a:r>
              <a:rPr lang="en-US" altLang="zh-CN" sz="1800" b="0" i="0" dirty="0">
                <a:solidFill>
                  <a:srgbClr val="000000"/>
                </a:solidFill>
                <a:latin typeface="Times New Roman" pitchFamily="34" charset="0"/>
                <a:ea typeface="楷体" pitchFamily="34" charset="-122"/>
                <a:cs typeface="Times New Roman" pitchFamily="34" charset="-120"/>
              </a:rPr>
              <a:t>季匋民画了一张小品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老鼠上灯台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这是一只小老鼠</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何以见得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⑲</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老鼠把尾巴卷在灯台柱上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它很顽皮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1719525156"/>
      </p:ext>
    </p:extLst>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34_3#585d907fe?vcp=1&amp;pid=a195fdd45&amp;color=0,0,0&amp;vtp=1&amp;bbb=1&amp;hb=1">
            <a:extLst>
              <a:ext uri="{FF2B5EF4-FFF2-40B4-BE49-F238E27FC236}">
                <a16:creationId xmlns:a16="http://schemas.microsoft.com/office/drawing/2014/main" id="{7ED30515-A021-50BE-B012-CCB24E12480A}"/>
              </a:ext>
            </a:extLst>
          </p:cNvPr>
          <p:cNvSpPr/>
          <p:nvPr/>
        </p:nvSpPr>
        <p:spPr>
          <a:xfrm>
            <a:off x="502920" y="923395"/>
            <a:ext cx="11183112" cy="1608455"/>
          </a:xfrm>
          <a:prstGeom prst="rect">
            <a:avLst/>
          </a:prstGeom>
          <a:noFill/>
          <a:ln/>
        </p:spPr>
        <p:txBody>
          <a:bodyPr wrap="none" lIns="0" tIns="0" rIns="0" bIns="0" rtlCol="0" anchor="t"/>
          <a:lstStyle/>
          <a:p>
            <a:pPr algn="l"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对</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㉑</a:t>
            </a:r>
            <a:r>
              <a:rPr lang="en-US" altLang="zh-CN" sz="1800" b="0" i="0" dirty="0">
                <a:solidFill>
                  <a:srgbClr val="000000"/>
                </a:solidFill>
                <a:latin typeface="Times New Roman" pitchFamily="34" charset="0"/>
                <a:ea typeface="楷体" pitchFamily="34" charset="-122"/>
                <a:cs typeface="Times New Roman" pitchFamily="34" charset="-120"/>
              </a:rPr>
              <a:t>季匋民最爱画荷花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有一天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叶三送了一大把莲蓬来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季匋民一高兴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画了一幅墨荷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好些莲蓬</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画完</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问叶三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如何</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b="0" i="0">
                <a:solidFill>
                  <a:srgbClr val="000000"/>
                </a:solidFill>
                <a:latin typeface="Times New Roman" pitchFamily="34" charset="0"/>
                <a:ea typeface="KaiTi" pitchFamily="34" charset="-122"/>
                <a:cs typeface="Times New Roman" pitchFamily="34" charset="-120"/>
              </a:rPr>
              <a:t>㉒</a:t>
            </a:r>
            <a:r>
              <a:rPr lang="en-US" altLang="zh-CN" b="0" i="0" dirty="0">
                <a:solidFill>
                  <a:srgbClr val="000000"/>
                </a:solidFill>
                <a:latin typeface="Times New Roman" pitchFamily="34" charset="0"/>
                <a:ea typeface="楷体" pitchFamily="34" charset="-122"/>
                <a:cs typeface="Times New Roman" pitchFamily="34" charset="-120"/>
              </a:rPr>
              <a:t>叶三说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四太爷</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你这画不对</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34_4#585d907fe?vcp=1&amp;pid=a195fdd45&amp;color=0,0,0&amp;vtp=1&amp;bbb=1&amp;hb=1">
            <a:extLst>
              <a:ext uri="{FF2B5EF4-FFF2-40B4-BE49-F238E27FC236}">
                <a16:creationId xmlns:a16="http://schemas.microsoft.com/office/drawing/2014/main" id="{658D5C4E-E443-864B-2935-CA2B8FB9A549}"/>
              </a:ext>
            </a:extLst>
          </p:cNvPr>
          <p:cNvSpPr/>
          <p:nvPr/>
        </p:nvSpPr>
        <p:spPr>
          <a:xfrm>
            <a:off x="502920" y="2579905"/>
            <a:ext cx="11183112" cy="3771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㉓“</a:t>
            </a:r>
            <a:r>
              <a:rPr lang="en-US" altLang="zh-CN" sz="1800" b="0" i="0" dirty="0">
                <a:solidFill>
                  <a:srgbClr val="000000"/>
                </a:solidFill>
                <a:latin typeface="Times New Roman" pitchFamily="34" charset="0"/>
                <a:ea typeface="楷体" pitchFamily="34" charset="-122"/>
                <a:cs typeface="Times New Roman" pitchFamily="34" charset="-120"/>
              </a:rPr>
              <a:t>不对</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红花莲子白花藕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你画的是白荷花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莲蓬却这样大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莲子饱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墨色也深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这是红荷花的莲子</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我头一回听见</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㉖</a:t>
            </a:r>
            <a:r>
              <a:rPr lang="en-US" altLang="zh-CN" sz="1800" b="0" i="0" dirty="0">
                <a:solidFill>
                  <a:srgbClr val="000000"/>
                </a:solidFill>
                <a:latin typeface="Times New Roman" pitchFamily="34" charset="0"/>
                <a:ea typeface="楷体" pitchFamily="34" charset="-122"/>
                <a:cs typeface="Times New Roman" pitchFamily="34" charset="-120"/>
              </a:rPr>
              <a:t>季匋民于是展开一张八尺生宣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画了一张红莲花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题了一首诗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红花莲子白花藕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果贩叶三是我师</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惭愧画家少见识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为君破例著胭脂</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㉗</a:t>
            </a:r>
            <a:r>
              <a:rPr lang="en-US" altLang="zh-CN" sz="1800" b="0" i="0" dirty="0">
                <a:solidFill>
                  <a:srgbClr val="000000"/>
                </a:solidFill>
                <a:latin typeface="Times New Roman" pitchFamily="34" charset="0"/>
                <a:ea typeface="楷体" pitchFamily="34" charset="-122"/>
                <a:cs typeface="Times New Roman" pitchFamily="34" charset="-120"/>
              </a:rPr>
              <a:t>季匋民送了叶三很多画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都是题了上款的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叶三有个学名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叫润生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季匋民给他起了个字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叫泽之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送</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给叶三的画上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常题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泽之三兄雅正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有时季匋民给叶三画了画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这张不题上款吧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你可以拿去卖钱</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有上款不好卖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题不题上款都行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不过您的画我不卖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850443488"/>
      </p:ext>
    </p:extLst>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1_BD#3fcaf1f99.fixed?vcp=1&amp;color=255,255,255&amp;vtp=1&amp;bbb=1"/>
          <p:cNvSpPr/>
          <p:nvPr/>
        </p:nvSpPr>
        <p:spPr>
          <a:xfrm>
            <a:off x="4069080" y="2386584"/>
            <a:ext cx="4050792" cy="1133856"/>
          </a:xfrm>
          <a:prstGeom prst="rect">
            <a:avLst/>
          </a:prstGeom>
          <a:noFill/>
          <a:ln/>
        </p:spPr>
        <p:txBody>
          <a:bodyPr wrap="none" lIns="0" tIns="0" rIns="0" bIns="0" rtlCol="0" anchor="b"/>
          <a:lstStyle/>
          <a:p>
            <a:pPr algn="ctr" latinLnBrk="1">
              <a:lnSpc>
                <a:spcPts val="6600"/>
              </a:lnSpc>
            </a:pPr>
            <a:r>
              <a:rPr lang="en-US" altLang="zh-CN" sz="5400" b="1" i="0" dirty="0">
                <a:solidFill>
                  <a:srgbClr val="FFFFFF"/>
                </a:solidFill>
                <a:latin typeface="微软雅黑" pitchFamily="34" charset="0"/>
                <a:ea typeface="微软雅黑" pitchFamily="34" charset="-122"/>
                <a:cs typeface="微软雅黑" pitchFamily="34" charset="-120"/>
              </a:rPr>
              <a:t>第一部分</a:t>
            </a:r>
            <a:endParaRPr lang="en-US" altLang="zh-CN" sz="5400" dirty="0"/>
          </a:p>
        </p:txBody>
      </p:sp>
      <p:sp>
        <p:nvSpPr>
          <p:cNvPr id="3" name="C_1_BD#3fcaf1f99.fixed?vcp=1&amp;color=0,0,0&amp;vtp=1&amp;bbb=1"/>
          <p:cNvSpPr/>
          <p:nvPr/>
        </p:nvSpPr>
        <p:spPr>
          <a:xfrm>
            <a:off x="4270248" y="3941064"/>
            <a:ext cx="3675888" cy="859536"/>
          </a:xfrm>
          <a:prstGeom prst="rect">
            <a:avLst/>
          </a:prstGeom>
          <a:noFill/>
          <a:ln/>
        </p:spPr>
        <p:txBody>
          <a:bodyPr wrap="none" lIns="0" tIns="0" rIns="0" bIns="0" rtlCol="0" anchor="b"/>
          <a:lstStyle/>
          <a:p>
            <a:pPr algn="ctr" latinLnBrk="1">
              <a:lnSpc>
                <a:spcPts val="5000"/>
              </a:lnSpc>
            </a:pPr>
            <a:r>
              <a:rPr lang="en-US" altLang="zh-CN" sz="4000" b="1" i="0" dirty="0">
                <a:solidFill>
                  <a:srgbClr val="000000"/>
                </a:solidFill>
                <a:latin typeface="微软雅黑" pitchFamily="34" charset="0"/>
                <a:ea typeface="微软雅黑" pitchFamily="34" charset="-122"/>
                <a:cs typeface="微软雅黑" pitchFamily="34" charset="-120"/>
              </a:rPr>
              <a:t>模块突破练</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34_4#585d907fe?vcp=1&amp;pid=a195fdd45&amp;color=0,0,0&amp;vtp=1&amp;bbb=1&amp;hb=1">
            <a:extLst>
              <a:ext uri="{FF2B5EF4-FFF2-40B4-BE49-F238E27FC236}">
                <a16:creationId xmlns:a16="http://schemas.microsoft.com/office/drawing/2014/main" id="{5E095D52-336D-5767-2241-F94C74D99553}"/>
              </a:ext>
            </a:extLst>
          </p:cNvPr>
          <p:cNvSpPr/>
          <p:nvPr/>
        </p:nvSpPr>
        <p:spPr>
          <a:xfrm>
            <a:off x="502920" y="1172950"/>
            <a:ext cx="11183112" cy="2865755"/>
          </a:xfrm>
          <a:prstGeom prst="rect">
            <a:avLst/>
          </a:prstGeom>
          <a:noFill/>
          <a:ln/>
        </p:spPr>
        <p:txBody>
          <a:bodyPr wrap="none" lIns="0" tIns="0" rIns="0" bIns="0" rtlCol="0" anchor="t"/>
          <a:lstStyle/>
          <a:p>
            <a:pPr algn="l"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㉘</a:t>
            </a:r>
            <a:r>
              <a:rPr lang="en-US" altLang="zh-CN" sz="1800" b="0" i="0" dirty="0">
                <a:solidFill>
                  <a:srgbClr val="000000"/>
                </a:solidFill>
                <a:latin typeface="Times New Roman" pitchFamily="34" charset="0"/>
                <a:ea typeface="楷体" pitchFamily="34" charset="-122"/>
                <a:cs typeface="Times New Roman" pitchFamily="34" charset="-120"/>
              </a:rPr>
              <a:t>十多年过去了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季匋民死了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叶三已经不卖果子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但是他四季八节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还四处寻觅鲜果</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到季匋民坟上供</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一供</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㉙</a:t>
            </a:r>
            <a:r>
              <a:rPr lang="en-US" altLang="zh-CN" sz="1800" b="0" i="0" dirty="0">
                <a:solidFill>
                  <a:srgbClr val="000000"/>
                </a:solidFill>
                <a:latin typeface="Times New Roman" pitchFamily="34" charset="0"/>
                <a:ea typeface="楷体" pitchFamily="34" charset="-122"/>
                <a:cs typeface="Times New Roman" pitchFamily="34" charset="-120"/>
              </a:rPr>
              <a:t>季匋民死后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他的画价大增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日本有人专门收藏他的画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大家知道叶三手里有很多季匋民的画</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都是精</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很多人想买叶三的藏画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㉚</a:t>
            </a:r>
            <a:r>
              <a:rPr lang="en-US" altLang="zh-CN" sz="1800" b="0" i="0" dirty="0">
                <a:solidFill>
                  <a:srgbClr val="000000"/>
                </a:solidFill>
                <a:latin typeface="Times New Roman" pitchFamily="34" charset="0"/>
                <a:ea typeface="楷体" pitchFamily="34" charset="-122"/>
                <a:cs typeface="Times New Roman" pitchFamily="34" charset="-120"/>
              </a:rPr>
              <a:t>有一天有一个叫辻听涛的日本人来拜望叶三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说是专程来看他收藏的季匋民的画的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因为是远道来的</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叶三只得把画拿出来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辻听涛非常虔诚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要了清水洗了手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焚了一炷香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还先对画轴拜了三拜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然后才展开</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他一边看</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一边不停地赞叹</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喔</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喔</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真好</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真是神品</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34_5#585d907fe?vcp=1&amp;pid=a195fdd45&amp;color=0,0,0&amp;vtp=1&amp;bbb=1">
            <a:extLst>
              <a:ext uri="{FF2B5EF4-FFF2-40B4-BE49-F238E27FC236}">
                <a16:creationId xmlns:a16="http://schemas.microsoft.com/office/drawing/2014/main" id="{EA2D76B9-88DA-2BAF-FBE8-6CF6901A3D0D}"/>
              </a:ext>
            </a:extLst>
          </p:cNvPr>
          <p:cNvSpPr/>
          <p:nvPr/>
        </p:nvSpPr>
        <p:spPr>
          <a:xfrm>
            <a:off x="502920" y="4061360"/>
            <a:ext cx="11183112"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㉛</a:t>
            </a:r>
            <a:r>
              <a:rPr lang="en-US" altLang="zh-CN" sz="1800" b="0" i="0" dirty="0">
                <a:solidFill>
                  <a:srgbClr val="000000"/>
                </a:solidFill>
                <a:latin typeface="Times New Roman" pitchFamily="34" charset="0"/>
                <a:ea typeface="楷体" pitchFamily="34" charset="-122"/>
                <a:cs typeface="Times New Roman" pitchFamily="34" charset="-120"/>
              </a:rPr>
              <a:t>辻听涛要买这些画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要多少钱都行</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㉜</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㉝</a:t>
            </a:r>
            <a:r>
              <a:rPr lang="en-US" altLang="zh-CN" sz="1800" b="0" i="0" dirty="0">
                <a:solidFill>
                  <a:srgbClr val="000000"/>
                </a:solidFill>
                <a:latin typeface="Times New Roman" pitchFamily="34" charset="0"/>
                <a:ea typeface="楷体" pitchFamily="34" charset="-122"/>
                <a:cs typeface="Times New Roman" pitchFamily="34" charset="-120"/>
              </a:rPr>
              <a:t>辻听涛只好怅然而去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㉞</a:t>
            </a:r>
            <a:r>
              <a:rPr lang="en-US" altLang="zh-CN" sz="1800" b="0" i="0" dirty="0">
                <a:solidFill>
                  <a:srgbClr val="000000"/>
                </a:solidFill>
                <a:latin typeface="Times New Roman" pitchFamily="34" charset="0"/>
                <a:ea typeface="楷体" pitchFamily="34" charset="-122"/>
                <a:cs typeface="Times New Roman" pitchFamily="34" charset="-120"/>
              </a:rPr>
              <a:t>叶三死了</a:t>
            </a:r>
            <a:r>
              <a:rPr lang="en-US" altLang="zh-CN" sz="1800" b="0" i="0" dirty="0">
                <a:solidFill>
                  <a:srgbClr val="000000"/>
                </a:solidFill>
                <a:latin typeface="SimSun" panose="02010600030101010101" pitchFamily="2" charset="-122"/>
                <a:ea typeface="KaiTi" pitchFamily="34" charset="-122"/>
                <a:cs typeface="Times New Roman" pitchFamily="34" charset="-120"/>
              </a:rPr>
              <a:t>………</a:t>
            </a:r>
            <a:endParaRPr lang="en-US" altLang="zh-CN" sz="1800" dirty="0">
              <a:latin typeface="SimSun" panose="02010600030101010101" pitchFamily="2" charset="-122"/>
            </a:endParaRPr>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选自汪曾祺小说集《鉴赏家》，有删改）</a:t>
            </a:r>
            <a:endParaRPr lang="en-US" altLang="zh-CN" sz="1800" dirty="0"/>
          </a:p>
        </p:txBody>
      </p:sp>
    </p:spTree>
    <p:extLst>
      <p:ext uri="{BB962C8B-B14F-4D97-AF65-F5344CB8AC3E}">
        <p14:creationId xmlns:p14="http://schemas.microsoft.com/office/powerpoint/2010/main" val="2876272240"/>
      </p:ext>
    </p:extLst>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M_8#585d907fe?vcp=1&amp;pid=a195fdd45&amp;color=0,0,0&amp;vtp=1&amp;bt=1&amp;bbb=1"/>
          <p:cNvSpPr/>
          <p:nvPr/>
        </p:nvSpPr>
        <p:spPr>
          <a:xfrm>
            <a:off x="502920" y="1383381"/>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KaiTi" pitchFamily="34" charset="-122"/>
                <a:cs typeface="Times New Roman" pitchFamily="34" charset="-120"/>
              </a:rPr>
              <a:t>【完成剧本】</a:t>
            </a:r>
            <a:endParaRPr lang="en-US" altLang="zh-CN" sz="1800" dirty="0"/>
          </a:p>
        </p:txBody>
      </p:sp>
      <p:sp>
        <p:nvSpPr>
          <p:cNvPr id="3" name="QB_9_BD.35_1#35f864763?sp=1&amp;vcp=1&amp;pid=585d907fe&amp;color=0,0,0&amp;vtp=1&amp;bbb=1"/>
          <p:cNvSpPr/>
          <p:nvPr/>
        </p:nvSpPr>
        <p:spPr>
          <a:xfrm>
            <a:off x="502920" y="1740823"/>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5.编剧组正在进行主角的剧本校对。请阅读文章，协助完成。（3分）</a:t>
            </a:r>
            <a:endParaRPr lang="en-US" altLang="zh-CN" sz="1800" dirty="0"/>
          </a:p>
        </p:txBody>
      </p:sp>
      <p:graphicFrame>
        <p:nvGraphicFramePr>
          <p:cNvPr id="21" name="QB_9_BD.35_2#35f864763?colgroup=19,4,23&amp;vcp=1&amp;pid=585d907fe&amp;color=0,0,0&amp;vtp=1&amp;bbb=1&amp;hb=1"/>
          <p:cNvGraphicFramePr>
            <a:graphicFrameLocks noGrp="1"/>
          </p:cNvGraphicFramePr>
          <p:nvPr>
            <p:extLst>
              <p:ext uri="{D42A27DB-BD31-4B8C-83A1-F6EECF244321}">
                <p14:modId xmlns:p14="http://schemas.microsoft.com/office/powerpoint/2010/main" val="3184183921"/>
              </p:ext>
            </p:extLst>
          </p:nvPr>
        </p:nvGraphicFramePr>
        <p:xfrm>
          <a:off x="502920" y="2232503"/>
          <a:ext cx="11146536" cy="1511046"/>
        </p:xfrm>
        <a:graphic>
          <a:graphicData uri="http://schemas.openxmlformats.org/drawingml/2006/table">
            <a:tbl>
              <a:tblPr/>
              <a:tblGrid>
                <a:gridCol w="4581144">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5468112">
                  <a:extLst>
                    <a:ext uri="{9D8B030D-6E8A-4147-A177-3AD203B41FA5}">
                      <a16:colId xmlns:a16="http://schemas.microsoft.com/office/drawing/2014/main" val="20002"/>
                    </a:ext>
                  </a:extLst>
                </a:gridCol>
              </a:tblGrid>
              <a:tr h="382397">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季</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匋</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幕</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叶</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28649">
                <a:tc>
                  <a:txBody>
                    <a:bodyPr/>
                    <a:lstStyle/>
                    <a:p>
                      <a:pPr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表演一：只许叶三在旁作陪</a:t>
                      </a:r>
                      <a:endParaRPr lang="en-US" altLang="zh-CN" sz="1200" dirty="0"/>
                    </a:p>
                    <a:p>
                      <a:pPr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表演二</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1）</a:t>
                      </a:r>
                      <a:r>
                        <a:rPr lang="en-US" altLang="zh-CN" sz="1800" i="0">
                          <a:solidFill>
                            <a:srgbClr val="000000"/>
                          </a:solidFill>
                          <a:latin typeface="SimSun" pitchFamily="34" charset="0"/>
                          <a:ea typeface="SimSun" pitchFamily="34" charset="-122"/>
                          <a:cs typeface="SimSun" pitchFamily="34" charset="-120"/>
                        </a:rPr>
                        <a:t>______________________</a:t>
                      </a:r>
                      <a:endParaRPr lang="en-US" altLang="zh-CN" sz="1200" dirty="0"/>
                    </a:p>
                    <a:p>
                      <a:pPr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表演三</a:t>
                      </a:r>
                      <a:r>
                        <a:rPr lang="en-US" altLang="zh-CN" sz="1800" b="0" i="0" dirty="0">
                          <a:solidFill>
                            <a:srgbClr val="000000"/>
                          </a:solidFill>
                          <a:latin typeface="Times New Roman" pitchFamily="34" charset="0"/>
                          <a:ea typeface="微软雅黑" pitchFamily="34" charset="-122"/>
                          <a:cs typeface="Times New Roman" pitchFamily="34" charset="-120"/>
                        </a:rPr>
                        <a:t>：以诚馈友</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题字赠画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作画鉴画</a:t>
                      </a:r>
                    </a:p>
                    <a:p>
                      <a:pPr marL="0" lvl="0" indent="0" algn="ctr"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赠画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表演一：（</a:t>
                      </a:r>
                      <a:r>
                        <a:rPr lang="en-US" altLang="zh-CN" sz="1800" b="0" i="0">
                          <a:solidFill>
                            <a:srgbClr val="000000"/>
                          </a:solidFill>
                          <a:latin typeface="Times New Roman" pitchFamily="34" charset="0"/>
                          <a:ea typeface="微软雅黑" pitchFamily="34" charset="-122"/>
                          <a:cs typeface="Times New Roman" pitchFamily="34" charset="-120"/>
                        </a:rPr>
                        <a:t>2）</a:t>
                      </a:r>
                      <a:r>
                        <a:rPr lang="en-US" altLang="zh-CN" sz="1800" i="0">
                          <a:solidFill>
                            <a:srgbClr val="000000"/>
                          </a:solidFill>
                          <a:latin typeface="SimSun" pitchFamily="34" charset="0"/>
                          <a:ea typeface="SimSun" pitchFamily="34" charset="-122"/>
                          <a:cs typeface="SimSun" pitchFamily="34" charset="-120"/>
                        </a:rPr>
                        <a:t>____________________</a:t>
                      </a:r>
                      <a:endParaRPr lang="en-US" altLang="zh-CN" sz="1200" dirty="0"/>
                    </a:p>
                    <a:p>
                      <a:pPr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表演二</a:t>
                      </a:r>
                      <a:r>
                        <a:rPr lang="en-US" altLang="zh-CN" sz="1800" b="0" i="0" dirty="0">
                          <a:solidFill>
                            <a:srgbClr val="000000"/>
                          </a:solidFill>
                          <a:latin typeface="Times New Roman" pitchFamily="34" charset="0"/>
                          <a:ea typeface="微软雅黑" pitchFamily="34" charset="-122"/>
                          <a:cs typeface="Times New Roman" pitchFamily="34" charset="-120"/>
                        </a:rPr>
                        <a:t>：鉴画精准</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绝不奉承</a:t>
                      </a:r>
                      <a:endParaRPr lang="en-US" altLang="zh-CN" sz="1200" dirty="0"/>
                    </a:p>
                    <a:p>
                      <a:pPr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表演三</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3）</a:t>
                      </a:r>
                      <a:r>
                        <a:rPr lang="en-US" altLang="zh-CN" sz="1800" i="0">
                          <a:solidFill>
                            <a:srgbClr val="000000"/>
                          </a:solidFill>
                          <a:latin typeface="SimSun" pitchFamily="34" charset="0"/>
                          <a:ea typeface="SimSun" pitchFamily="34" charset="-122"/>
                          <a:cs typeface="SimSun" pitchFamily="34" charset="-120"/>
                        </a:rPr>
                        <a:t>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QB_9_AN.36_1#35f864763.blank?vcp=1&amp;pid=585d907fe&amp;color=0,0,0&amp;vpa=3&amp;vtp=1&amp;bbb=1"/>
          <p:cNvSpPr/>
          <p:nvPr/>
        </p:nvSpPr>
        <p:spPr>
          <a:xfrm>
            <a:off x="2066376" y="2994693"/>
            <a:ext cx="2452688" cy="31623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与叶三共赏，悉听点评</a:t>
            </a:r>
            <a:endParaRPr lang="en-US" altLang="zh-CN" dirty="0"/>
          </a:p>
        </p:txBody>
      </p:sp>
      <p:sp>
        <p:nvSpPr>
          <p:cNvPr id="6" name="QB_9_AN.37_1#35f864763.blank?vcp=1&amp;pid=585d907fe&amp;color=0,0,0&amp;vpa=4&amp;vtp=1&amp;bbb=1"/>
          <p:cNvSpPr/>
          <p:nvPr/>
        </p:nvSpPr>
        <p:spPr>
          <a:xfrm>
            <a:off x="7744800" y="2627981"/>
            <a:ext cx="2224088" cy="31623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研磨抻纸，专心静观</a:t>
            </a:r>
            <a:endParaRPr lang="en-US" altLang="zh-CN" dirty="0"/>
          </a:p>
        </p:txBody>
      </p:sp>
      <p:sp>
        <p:nvSpPr>
          <p:cNvPr id="7" name="QB_9_AN.38_1#35f864763.blank?vcp=1&amp;pid=585d907fe&amp;color=0,0,0&amp;vpa=5&amp;vtp=1&amp;bbb=1"/>
          <p:cNvSpPr/>
          <p:nvPr/>
        </p:nvSpPr>
        <p:spPr>
          <a:xfrm>
            <a:off x="7744800" y="3342610"/>
            <a:ext cx="3024188" cy="31604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珍惜画作，坚决不卖（3分）</a:t>
            </a:r>
            <a:endParaRPr lang="en-US" altLang="zh-CN" dirty="0"/>
          </a:p>
        </p:txBody>
      </p:sp>
      <p:sp>
        <p:nvSpPr>
          <p:cNvPr id="8" name="QO_9_BD.39_1#d75527ba5?sp=1&amp;vcp=1&amp;pid=585d907fe&amp;color=0,0,0&amp;vtp=1&amp;bbb=1"/>
          <p:cNvSpPr/>
          <p:nvPr/>
        </p:nvSpPr>
        <p:spPr>
          <a:xfrm>
            <a:off x="502920" y="3870803"/>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6.编剧组想为戏剧增设一个结尾镜头，以下两个备选，哪个更加合适？请结合文章说明理由。（3分）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他的儿子遵照父亲的遗嘱</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把季匋民的画和父亲一起装进棺材里</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埋了</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他的儿子把季匋民的画珍藏起来</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每到清明节的时候</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总带到坟前让父亲欣赏</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
        <p:nvSpPr>
          <p:cNvPr id="9" name="QO_9_AN.40_1#d75527ba5?vcp=1&amp;pid=585d907fe&amp;color=0,0,0&amp;vtp=1&amp;bbb=1&amp;hb=1"/>
          <p:cNvSpPr/>
          <p:nvPr/>
        </p:nvSpPr>
        <p:spPr>
          <a:xfrm>
            <a:off x="502920" y="5111593"/>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【示例】我选择A。前文叶三做寿时曾经向儿子提到过“把四太爷送我的画拿出去裱了，再给我打一口寿材</a:t>
            </a:r>
            <a:r>
              <a:rPr lang="en-US" altLang="zh-CN" sz="1800" b="1" i="0">
                <a:solidFill>
                  <a:srgbClr val="FF0000"/>
                </a:solidFill>
                <a:latin typeface="Times New Roman" pitchFamily="34" charset="0"/>
                <a:ea typeface="微软雅黑" pitchFamily="34" charset="-122"/>
                <a:cs typeface="Times New Roman" pitchFamily="34" charset="-120"/>
              </a:rPr>
              <a:t>”。将</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画作与叶三同葬这一结局与上文呼应</a:t>
            </a:r>
            <a:r>
              <a:rPr lang="en-US" altLang="zh-CN" b="1" i="0" dirty="0">
                <a:solidFill>
                  <a:srgbClr val="FF0000"/>
                </a:solidFill>
                <a:latin typeface="Times New Roman" pitchFamily="34" charset="0"/>
                <a:ea typeface="微软雅黑" pitchFamily="34" charset="-122"/>
                <a:cs typeface="Times New Roman" pitchFamily="34" charset="-120"/>
              </a:rPr>
              <a:t>，突出了叶三对季匋民所赠画作的珍视，践行了“不卖”的诺言。（3分）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wipe(left)">
                                      <p:cBhvr>
                                        <p:cTn id="37"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9"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9#635f13eb4?vcp=1&amp;pid=585d907fe&amp;color=0,0,0&amp;vtp=1&amp;bt=1&amp;bbb=1"/>
          <p:cNvSpPr/>
          <p:nvPr/>
        </p:nvSpPr>
        <p:spPr>
          <a:xfrm>
            <a:off x="502920" y="979299"/>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Times New Roman" pitchFamily="34" charset="0"/>
                <a:ea typeface="微软雅黑" pitchFamily="34" charset="-122"/>
                <a:cs typeface="Times New Roman" pitchFamily="34" charset="-120"/>
              </a:rPr>
              <a:t>【</a:t>
            </a:r>
            <a:r>
              <a:rPr lang="en-US" altLang="zh-CN" sz="1800" b="1" i="0">
                <a:solidFill>
                  <a:srgbClr val="000000"/>
                </a:solidFill>
                <a:latin typeface="Times New Roman" pitchFamily="34" charset="0"/>
                <a:ea typeface="微软雅黑" pitchFamily="34" charset="-122"/>
                <a:cs typeface="Times New Roman" pitchFamily="34" charset="-120"/>
              </a:rPr>
              <a:t>研读剧本】</a:t>
            </a: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7.叶三的扮演者小语和季匋民的扮演者小文对剧本进行了研读。以下是他们在剧本中做的批注，请为他们解答。</a:t>
            </a:r>
          </a:p>
          <a:p>
            <a:pPr marL="0" marR="0" lvl="0" indent="0" defTabSz="914400" rtl="0" eaLnBrk="1" fontAlgn="auto" latinLnBrk="1"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（8分）</a:t>
            </a:r>
            <a:endParaRPr lang="en-US" altLang="zh-CN" sz="1800" dirty="0"/>
          </a:p>
        </p:txBody>
      </p:sp>
      <p:graphicFrame>
        <p:nvGraphicFramePr>
          <p:cNvPr id="22" name="QB_9_BD.41_2#eb02d5c02?colgroup=2,12,31&amp;vcp=1&amp;pid=585d907fe&amp;color=0,0,0&amp;vtp=1&amp;bbb=1&amp;hb=1"/>
          <p:cNvGraphicFramePr>
            <a:graphicFrameLocks noGrp="1"/>
          </p:cNvGraphicFramePr>
          <p:nvPr>
            <p:extLst>
              <p:ext uri="{D42A27DB-BD31-4B8C-83A1-F6EECF244321}">
                <p14:modId xmlns:p14="http://schemas.microsoft.com/office/powerpoint/2010/main" val="3799184261"/>
              </p:ext>
            </p:extLst>
          </p:nvPr>
        </p:nvGraphicFramePr>
        <p:xfrm>
          <a:off x="502920" y="2299591"/>
          <a:ext cx="11146536" cy="4047109"/>
        </p:xfrm>
        <a:graphic>
          <a:graphicData uri="http://schemas.openxmlformats.org/drawingml/2006/table">
            <a:tbl>
              <a:tblPr/>
              <a:tblGrid>
                <a:gridCol w="749808">
                  <a:extLst>
                    <a:ext uri="{9D8B030D-6E8A-4147-A177-3AD203B41FA5}">
                      <a16:colId xmlns:a16="http://schemas.microsoft.com/office/drawing/2014/main" val="20000"/>
                    </a:ext>
                  </a:extLst>
                </a:gridCol>
                <a:gridCol w="2935224">
                  <a:extLst>
                    <a:ext uri="{9D8B030D-6E8A-4147-A177-3AD203B41FA5}">
                      <a16:colId xmlns:a16="http://schemas.microsoft.com/office/drawing/2014/main" val="20001"/>
                    </a:ext>
                  </a:extLst>
                </a:gridCol>
                <a:gridCol w="7461504">
                  <a:extLst>
                    <a:ext uri="{9D8B030D-6E8A-4147-A177-3AD203B41FA5}">
                      <a16:colId xmlns:a16="http://schemas.microsoft.com/office/drawing/2014/main" val="20002"/>
                    </a:ext>
                  </a:extLst>
                </a:gridCol>
              </a:tblGrid>
              <a:tr h="382397">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人</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剧</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批</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182622">
                <a:tc rowSpan="2">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叶三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②</a:t>
                      </a:r>
                      <a:r>
                        <a:rPr lang="en-US" altLang="zh-CN" sz="1800" b="0" i="0">
                          <a:solidFill>
                            <a:srgbClr val="000000"/>
                          </a:solidFill>
                          <a:latin typeface="Times New Roman" pitchFamily="34" charset="0"/>
                          <a:ea typeface="楷体" pitchFamily="34" charset="-122"/>
                          <a:cs typeface="Times New Roman" pitchFamily="34" charset="-120"/>
                        </a:rPr>
                        <a:t>叶三是个卖果子</a:t>
                      </a:r>
                    </a:p>
                    <a:p>
                      <a:pPr marL="0" indent="0" algn="l" latinLnBrk="1" hangingPunct="0">
                        <a:lnSpc>
                          <a:spcPts val="2900"/>
                        </a:lnSpc>
                      </a:pPr>
                      <a:r>
                        <a:rPr lang="en-US" altLang="zh-CN" sz="1800" b="0" i="0">
                          <a:solidFill>
                            <a:srgbClr val="000000"/>
                          </a:solidFill>
                          <a:latin typeface="Times New Roman" pitchFamily="34" charset="0"/>
                          <a:ea typeface="楷体" pitchFamily="34" charset="-122"/>
                          <a:cs typeface="Times New Roman" pitchFamily="34" charset="-120"/>
                        </a:rPr>
                        <a:t>的</a:t>
                      </a:r>
                      <a:r>
                        <a:rPr lang="en-US" altLang="zh-CN" sz="1800" b="0" i="0">
                          <a:solidFill>
                            <a:srgbClr val="000000"/>
                          </a:solidFill>
                          <a:latin typeface="SimSun" panose="02010600030101010101" pitchFamily="2" charset="-122"/>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现在是什么节令了</a:t>
                      </a:r>
                    </a:p>
                    <a:p>
                      <a:pPr marL="0" lvl="0" indent="0" algn="l" latinLnBrk="1" hangingPunct="0">
                        <a:lnSpc>
                          <a:spcPts val="2700"/>
                        </a:lnSpc>
                      </a:pPr>
                      <a:r>
                        <a:rPr lang="en-US" altLang="zh-CN" sz="1800" b="0" i="0">
                          <a:solidFill>
                            <a:srgbClr val="000000"/>
                          </a:solidFill>
                          <a:latin typeface="Times New Roman" pitchFamily="34" charset="0"/>
                          <a:ea typeface="楷体" pitchFamily="34" charset="-122"/>
                          <a:cs typeface="Times New Roman" pitchFamily="34" charset="-120"/>
                        </a:rPr>
                        <a:t>的</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批注：剧本中用了很大篇幅写叶三卖果子</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好像和他懂得鉴赏画作无关</a:t>
                      </a:r>
                      <a:r>
                        <a:rPr lang="en-US" altLang="zh-CN" sz="1800" b="0" i="0" spc="-100">
                          <a:solidFill>
                            <a:srgbClr val="000000"/>
                          </a:solidFill>
                          <a:latin typeface="Times New Roman" pitchFamily="34" charset="0"/>
                          <a:ea typeface="微软雅黑" pitchFamily="34" charset="-122"/>
                          <a:cs typeface="Times New Roman" pitchFamily="34" charset="-120"/>
                        </a:rPr>
                        <a:t>，</a:t>
                      </a:r>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那为什么要表演呢</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（1）</a:t>
                      </a: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a:t>
                      </a:r>
                    </a:p>
                    <a:p>
                      <a:pPr marL="0" indent="0" algn="l" latinLnBrk="1" hangingPunct="0">
                        <a:lnSpc>
                          <a:spcPts val="2900"/>
                        </a:lnSpc>
                      </a:pP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________________________________________________________________</a:t>
                      </a:r>
                    </a:p>
                    <a:p>
                      <a:pPr marL="0" indent="0" algn="l" latinLnBrk="1" hangingPunct="0">
                        <a:lnSpc>
                          <a:spcPts val="2900"/>
                        </a:lnSpc>
                      </a:pP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____________________________________________________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3分）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482090">
                <a:tc vMerge="1">
                  <a:txBody>
                    <a:bodyPr/>
                    <a:lstStyle/>
                    <a:p>
                      <a:endParaRPr lang="zh-CN"/>
                    </a:p>
                  </a:txBody>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题不题上款都</a:t>
                      </a:r>
                    </a:p>
                    <a:p>
                      <a:pPr marL="0" indent="0" algn="l" latinLnBrk="1" hangingPunct="0">
                        <a:lnSpc>
                          <a:spcPts val="2900"/>
                        </a:lnSpc>
                      </a:pPr>
                      <a:r>
                        <a:rPr lang="en-US" altLang="zh-CN" sz="1800" b="0" i="0">
                          <a:solidFill>
                            <a:srgbClr val="000000"/>
                          </a:solidFill>
                          <a:latin typeface="Times New Roman" pitchFamily="34" charset="0"/>
                          <a:ea typeface="楷体" pitchFamily="34" charset="-122"/>
                          <a:cs typeface="Times New Roman" pitchFamily="34" charset="-120"/>
                        </a:rPr>
                        <a:t>行</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不过您的画我不卖</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不卖</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lvl="0" indent="0"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叶三说</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不卖</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批注：三句台词中的“不卖”</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展现了一个怎样的叶三？</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（2）</a:t>
                      </a: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a:t>
                      </a:r>
                    </a:p>
                    <a:p>
                      <a:pPr marL="0" indent="0" algn="l" latinLnBrk="1" hangingPunct="0">
                        <a:lnSpc>
                          <a:spcPts val="2900"/>
                        </a:lnSpc>
                      </a:pP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3分）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QB_9_AN.42_1#eb02d5c02.blank?vcp=1&amp;pid=585d907fe&amp;color=0,0,0&amp;vpa=6&amp;vtp=1&amp;bbb=1&amp;hb=1"/>
          <p:cNvSpPr/>
          <p:nvPr/>
        </p:nvSpPr>
        <p:spPr>
          <a:xfrm>
            <a:off x="4259952" y="3406205"/>
            <a:ext cx="7334504" cy="1396175"/>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首先</a:t>
            </a:r>
            <a:r>
              <a:rPr lang="en-US" altLang="zh-CN" b="1" i="0" dirty="0">
                <a:solidFill>
                  <a:srgbClr val="FF0000"/>
                </a:solidFill>
                <a:latin typeface="Times New Roman" pitchFamily="34" charset="0"/>
                <a:ea typeface="微软雅黑" pitchFamily="34" charset="-122"/>
                <a:cs typeface="Times New Roman" pitchFamily="34" charset="-120"/>
              </a:rPr>
              <a:t>，交代了叶三的身份；其次，</a:t>
            </a:r>
            <a:r>
              <a:rPr lang="en-US" altLang="zh-CN" b="1" i="0">
                <a:solidFill>
                  <a:srgbClr val="FF0000"/>
                </a:solidFill>
                <a:latin typeface="Times New Roman" pitchFamily="34" charset="0"/>
                <a:ea typeface="微软雅黑" pitchFamily="34" charset="-122"/>
                <a:cs typeface="Times New Roman" pitchFamily="34" charset="-120"/>
              </a:rPr>
              <a:t>季匋民画一张画要吃斤半水果，为下文叶三投其所好送水果做铺垫</a:t>
            </a:r>
            <a:r>
              <a:rPr lang="en-US" altLang="zh-CN" b="1" i="0" dirty="0">
                <a:solidFill>
                  <a:srgbClr val="FF0000"/>
                </a:solidFill>
                <a:latin typeface="Times New Roman" pitchFamily="34" charset="0"/>
                <a:ea typeface="微软雅黑" pitchFamily="34" charset="-122"/>
                <a:cs typeface="Times New Roman" pitchFamily="34" charset="-120"/>
              </a:rPr>
              <a:t>；再者</a:t>
            </a:r>
            <a:r>
              <a:rPr lang="en-US" altLang="zh-CN" b="1" i="0">
                <a:solidFill>
                  <a:srgbClr val="FF0000"/>
                </a:solidFill>
                <a:latin typeface="Times New Roman" pitchFamily="34" charset="0"/>
                <a:ea typeface="微软雅黑" pitchFamily="34" charset="-122"/>
                <a:cs typeface="Times New Roman" pitchFamily="34" charset="-120"/>
              </a:rPr>
              <a:t>，这一段描写了叶三对各个时节的水果品类了然于心</a:t>
            </a:r>
            <a:r>
              <a:rPr lang="en-US" altLang="zh-CN" b="1" i="0" dirty="0">
                <a:solidFill>
                  <a:srgbClr val="FF0000"/>
                </a:solidFill>
                <a:latin typeface="Times New Roman" pitchFamily="34" charset="0"/>
                <a:ea typeface="微软雅黑" pitchFamily="34" charset="-122"/>
                <a:cs typeface="Times New Roman" pitchFamily="34" charset="-120"/>
              </a:rPr>
              <a:t>，</a:t>
            </a:r>
            <a:r>
              <a:rPr lang="en-US" altLang="zh-CN" b="1" i="0">
                <a:solidFill>
                  <a:srgbClr val="FF0000"/>
                </a:solidFill>
                <a:latin typeface="Times New Roman" pitchFamily="34" charset="0"/>
                <a:ea typeface="微软雅黑" pitchFamily="34" charset="-122"/>
                <a:cs typeface="Times New Roman" pitchFamily="34" charset="-120"/>
              </a:rPr>
              <a:t>对水果的精挑细选和品鉴也体现了叶三有审美情趣，为下文写他是个不谄媚</a:t>
            </a:r>
            <a:r>
              <a:rPr lang="en-US" altLang="zh-CN" b="1" i="0" dirty="0">
                <a:solidFill>
                  <a:srgbClr val="FF0000"/>
                </a:solidFill>
                <a:latin typeface="Times New Roman" pitchFamily="34" charset="0"/>
                <a:ea typeface="微软雅黑" pitchFamily="34" charset="-122"/>
                <a:cs typeface="Times New Roman" pitchFamily="34" charset="-120"/>
              </a:rPr>
              <a:t>、懂艺术的鉴赏家做铺垫（3分）</a:t>
            </a:r>
            <a:endParaRPr lang="en-US" altLang="zh-CN" dirty="0"/>
          </a:p>
        </p:txBody>
      </p:sp>
      <p:sp>
        <p:nvSpPr>
          <p:cNvPr id="6" name="QB_9_AN.43_1#eb02d5c02.blank?vcp=1&amp;pid=585d907fe&amp;color=0,0,0&amp;vpa=7&amp;vtp=1&amp;bbb=1&amp;hb=1"/>
          <p:cNvSpPr/>
          <p:nvPr/>
        </p:nvSpPr>
        <p:spPr>
          <a:xfrm>
            <a:off x="4259952" y="5238561"/>
            <a:ext cx="7334504" cy="1039749"/>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这里运用语言的反复</a:t>
            </a:r>
            <a:r>
              <a:rPr lang="en-US" altLang="zh-CN" b="1" i="0" dirty="0">
                <a:solidFill>
                  <a:srgbClr val="FF0000"/>
                </a:solidFill>
                <a:latin typeface="Times New Roman" pitchFamily="34" charset="0"/>
                <a:ea typeface="微软雅黑" pitchFamily="34" charset="-122"/>
                <a:cs typeface="Times New Roman" pitchFamily="34" charset="-120"/>
              </a:rPr>
              <a:t>，写出了叶三对季匋民赠送的画作的重视</a:t>
            </a:r>
            <a:r>
              <a:rPr lang="en-US" altLang="zh-CN" b="1" i="0">
                <a:solidFill>
                  <a:srgbClr val="FF0000"/>
                </a:solidFill>
                <a:latin typeface="Times New Roman" pitchFamily="34" charset="0"/>
                <a:ea typeface="微软雅黑" pitchFamily="34" charset="-122"/>
                <a:cs typeface="Times New Roman" pitchFamily="34" charset="-120"/>
              </a:rPr>
              <a:t>、珍惜</a:t>
            </a:r>
            <a:r>
              <a:rPr lang="en-US" altLang="zh-CN" b="1" i="0" dirty="0">
                <a:solidFill>
                  <a:srgbClr val="FF0000"/>
                </a:solidFill>
                <a:latin typeface="Times New Roman" pitchFamily="34" charset="0"/>
                <a:ea typeface="微软雅黑" pitchFamily="34" charset="-122"/>
                <a:cs typeface="Times New Roman" pitchFamily="34" charset="-120"/>
              </a:rPr>
              <a:t>，由此可见，叶三是一个懂得品鉴、重视友情</a:t>
            </a:r>
            <a:r>
              <a:rPr lang="en-US" altLang="zh-CN" b="1" i="0">
                <a:solidFill>
                  <a:srgbClr val="FF0000"/>
                </a:solidFill>
                <a:latin typeface="Times New Roman" pitchFamily="34" charset="0"/>
                <a:ea typeface="微软雅黑" pitchFamily="34" charset="-122"/>
                <a:cs typeface="Times New Roman" pitchFamily="34" charset="-120"/>
              </a:rPr>
              <a:t>、淡泊金钱名利的人（</a:t>
            </a:r>
            <a:r>
              <a:rPr lang="en-US" altLang="zh-CN" b="1" i="0" dirty="0">
                <a:solidFill>
                  <a:srgbClr val="FF0000"/>
                </a:solidFill>
                <a:latin typeface="Times New Roman" pitchFamily="34" charset="0"/>
                <a:ea typeface="微软雅黑" pitchFamily="34" charset="-122"/>
                <a:cs typeface="Times New Roman"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graphicFrame>
        <p:nvGraphicFramePr>
          <p:cNvPr id="23" name="QB_9_BD.44_1#eb02d5c02?colgroup=2,12,31&amp;vcp=1&amp;pid=585d907fe&amp;color=0,0,0&amp;mp=1&amp;vtp=1&amp;bt=1&amp;bbb=1&amp;hb=1"/>
          <p:cNvGraphicFramePr>
            <a:graphicFrameLocks noGrp="1"/>
          </p:cNvGraphicFramePr>
          <p:nvPr>
            <p:extLst>
              <p:ext uri="{D42A27DB-BD31-4B8C-83A1-F6EECF244321}">
                <p14:modId xmlns:p14="http://schemas.microsoft.com/office/powerpoint/2010/main" val="1956744989"/>
              </p:ext>
            </p:extLst>
          </p:nvPr>
        </p:nvGraphicFramePr>
        <p:xfrm>
          <a:off x="502920" y="2558798"/>
          <a:ext cx="11146536" cy="2208403"/>
        </p:xfrm>
        <a:graphic>
          <a:graphicData uri="http://schemas.openxmlformats.org/drawingml/2006/table">
            <a:tbl>
              <a:tblPr/>
              <a:tblGrid>
                <a:gridCol w="749808">
                  <a:extLst>
                    <a:ext uri="{9D8B030D-6E8A-4147-A177-3AD203B41FA5}">
                      <a16:colId xmlns:a16="http://schemas.microsoft.com/office/drawing/2014/main" val="20000"/>
                    </a:ext>
                  </a:extLst>
                </a:gridCol>
                <a:gridCol w="2935224">
                  <a:extLst>
                    <a:ext uri="{9D8B030D-6E8A-4147-A177-3AD203B41FA5}">
                      <a16:colId xmlns:a16="http://schemas.microsoft.com/office/drawing/2014/main" val="20001"/>
                    </a:ext>
                  </a:extLst>
                </a:gridCol>
                <a:gridCol w="7461504">
                  <a:extLst>
                    <a:ext uri="{9D8B030D-6E8A-4147-A177-3AD203B41FA5}">
                      <a16:colId xmlns:a16="http://schemas.microsoft.com/office/drawing/2014/main" val="20002"/>
                    </a:ext>
                  </a:extLst>
                </a:gridCol>
              </a:tblGrid>
              <a:tr h="382397">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人</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剧</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批</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26006">
                <a:tc>
                  <a:txBody>
                    <a:bodyPr/>
                    <a:lstStyle/>
                    <a:p>
                      <a:pPr marL="0" indent="0" algn="ctr"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季匋</a:t>
                      </a:r>
                    </a:p>
                    <a:p>
                      <a:pPr marL="0" lvl="0" indent="0" algn="ctr"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实在不得不去的</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他也是</a:t>
                      </a:r>
                    </a:p>
                    <a:p>
                      <a:pPr marL="0" indent="0" algn="l" latinLnBrk="1" hangingPunct="0">
                        <a:lnSpc>
                          <a:spcPts val="2900"/>
                        </a:lnSpc>
                      </a:pPr>
                      <a:r>
                        <a:rPr lang="en-US" altLang="zh-CN" sz="1800" b="0" i="0">
                          <a:solidFill>
                            <a:srgbClr val="000000"/>
                          </a:solidFill>
                          <a:latin typeface="Times New Roman" pitchFamily="34" charset="0"/>
                          <a:ea typeface="楷体" pitchFamily="34" charset="-122"/>
                          <a:cs typeface="Times New Roman" pitchFamily="34" charset="-120"/>
                        </a:rPr>
                        <a:t>到一到</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喝半盏茶就道别</a:t>
                      </a:r>
                      <a:r>
                        <a:rPr lang="en-US" altLang="zh-CN" sz="1800" b="0" i="0" spc="-100">
                          <a:solidFill>
                            <a:srgbClr val="000000"/>
                          </a:solidFill>
                          <a:latin typeface="Times New Roman" pitchFamily="34" charset="0"/>
                          <a:ea typeface="微软雅黑" pitchFamily="34" charset="-122"/>
                          <a:cs typeface="Times New Roman" pitchFamily="34" charset="-120"/>
                        </a:rPr>
                        <a:t>。</a:t>
                      </a:r>
                    </a:p>
                    <a:p>
                      <a:pPr marL="0" indent="0" algn="l" latinLnBrk="1" hangingPunct="0">
                        <a:lnSpc>
                          <a:spcPts val="2900"/>
                        </a:lnSpc>
                      </a:pPr>
                      <a:r>
                        <a:rPr lang="en-US" altLang="zh-CN" sz="1800" b="0" i="0">
                          <a:solidFill>
                            <a:srgbClr val="000000"/>
                          </a:solidFill>
                          <a:latin typeface="Times New Roman" pitchFamily="34" charset="0"/>
                          <a:ea typeface="楷体" pitchFamily="34" charset="-122"/>
                          <a:cs typeface="Times New Roman" pitchFamily="34" charset="-120"/>
                        </a:rPr>
                        <a:t>因为席间必有一些假名士高</a:t>
                      </a:r>
                    </a:p>
                    <a:p>
                      <a:pPr marL="0" lvl="0" indent="0" algn="l" latinLnBrk="1" hangingPunct="0">
                        <a:lnSpc>
                          <a:spcPts val="2700"/>
                        </a:lnSpc>
                      </a:pPr>
                      <a:r>
                        <a:rPr lang="en-US" altLang="zh-CN" sz="1800" b="0" i="0">
                          <a:solidFill>
                            <a:srgbClr val="000000"/>
                          </a:solidFill>
                          <a:latin typeface="Times New Roman" pitchFamily="34" charset="0"/>
                          <a:ea typeface="楷体" pitchFamily="34" charset="-122"/>
                          <a:cs typeface="Times New Roman" pitchFamily="34" charset="-120"/>
                        </a:rPr>
                        <a:t>谈阔论</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批注：季匋民之所以能与卖水果的叶三成为知己</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从这段话中可窥见一</a:t>
                      </a:r>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二</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（3）</a:t>
                      </a: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a:t>
                      </a:r>
                    </a:p>
                    <a:p>
                      <a:pPr marL="0" indent="0" algn="l" latinLnBrk="1" hangingPunct="0">
                        <a:lnSpc>
                          <a:spcPts val="2900"/>
                        </a:lnSpc>
                      </a:pP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__________________________________________________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2分）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QB_9_AN.45_1#eb02d5c02.blank?vcp=1&amp;pid=585d907fe&amp;color=0,0,0&amp;mp=1&amp;vpa=8&amp;vtp=1&amp;bbb=1&amp;hb=1"/>
          <p:cNvSpPr/>
          <p:nvPr/>
        </p:nvSpPr>
        <p:spPr>
          <a:xfrm>
            <a:off x="4259952" y="3671255"/>
            <a:ext cx="7334504" cy="1039559"/>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应酬中谈论画作的人多为高谈阔论的假名士，而季匋民交友只求真正懂画之人</a:t>
            </a:r>
            <a:r>
              <a:rPr lang="en-US" altLang="zh-CN" b="1" i="0" dirty="0">
                <a:solidFill>
                  <a:srgbClr val="FF0000"/>
                </a:solidFill>
                <a:latin typeface="Times New Roman" pitchFamily="34" charset="0"/>
                <a:ea typeface="微软雅黑" pitchFamily="34" charset="-122"/>
                <a:cs typeface="Times New Roman" pitchFamily="34" charset="-120"/>
              </a:rPr>
              <a:t>。叶三能精准地品鉴出他画作中的妙处，</a:t>
            </a:r>
            <a:r>
              <a:rPr lang="en-US" altLang="zh-CN" b="1" i="0">
                <a:solidFill>
                  <a:srgbClr val="FF0000"/>
                </a:solidFill>
                <a:latin typeface="Times New Roman" pitchFamily="34" charset="0"/>
                <a:ea typeface="微软雅黑" pitchFamily="34" charset="-122"/>
                <a:cs typeface="Times New Roman" pitchFamily="34" charset="-120"/>
              </a:rPr>
              <a:t>也能指出他的纰漏，是真正懂得鉴赏画作的人</a:t>
            </a:r>
            <a:r>
              <a:rPr lang="en-US" altLang="zh-CN" b="1" i="0" dirty="0">
                <a:solidFill>
                  <a:srgbClr val="FF0000"/>
                </a:solidFill>
                <a:latin typeface="Times New Roman" pitchFamily="34" charset="0"/>
                <a:ea typeface="微软雅黑" pitchFamily="34" charset="-122"/>
                <a:cs typeface="Times New Roman" pitchFamily="34" charset="-120"/>
              </a:rPr>
              <a:t>，故两人能够成为知己（2分）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QO_9_BD.46_1#9bb4dd9b9?vcp=1&amp;pid=585d907fe&amp;color=0,0,0&amp;vtp=1&amp;bt=1&amp;bbb=1&amp;hb=1"/>
          <p:cNvSpPr/>
          <p:nvPr/>
        </p:nvSpPr>
        <p:spPr>
          <a:xfrm>
            <a:off x="502920" y="1617284"/>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8.小文从叶三和季匋民的关系想到了课文中学过的老王和杨绛的关系，认为他们有相似之处</a:t>
            </a:r>
            <a:r>
              <a:rPr lang="en-US" altLang="zh-CN" sz="1800" b="0" i="0">
                <a:solidFill>
                  <a:srgbClr val="000000"/>
                </a:solidFill>
                <a:latin typeface="Times New Roman" pitchFamily="34" charset="0"/>
                <a:ea typeface="微软雅黑" pitchFamily="34" charset="-122"/>
                <a:cs typeface="Times New Roman" pitchFamily="34" charset="-120"/>
              </a:rPr>
              <a:t>，想在剧的最后加入</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一段超时空对话</a:t>
            </a:r>
            <a:r>
              <a:rPr lang="en-US" altLang="zh-CN" b="0" i="0" dirty="0">
                <a:solidFill>
                  <a:srgbClr val="000000"/>
                </a:solidFill>
                <a:latin typeface="Times New Roman" pitchFamily="34" charset="0"/>
                <a:ea typeface="微软雅黑" pitchFamily="34" charset="-122"/>
                <a:cs typeface="Times New Roman" pitchFamily="34" charset="-120"/>
              </a:rPr>
              <a:t>，小语则认为不合适。你的想法是什么？请结合文章和《老王》谈谈你的观点。（5分）</a:t>
            </a:r>
            <a:endParaRPr lang="en-US" altLang="zh-CN" dirty="0"/>
          </a:p>
        </p:txBody>
      </p:sp>
      <p:sp>
        <p:nvSpPr>
          <p:cNvPr id="3" name="QO_9_AN.47_1#9bb4dd9b9?vcp=1&amp;pid=585d907fe&amp;color=0,0,0&amp;vtp=1&amp;bbb=1&amp;hb=1"/>
          <p:cNvSpPr/>
          <p:nvPr/>
        </p:nvSpPr>
        <p:spPr>
          <a:xfrm>
            <a:off x="502920" y="2442466"/>
            <a:ext cx="11183112" cy="32878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【示例一】我赞同小文的观点。季匋民赠送叶三画作，叶三珍藏画作，坚决不卖，两人虽然身份迥异</a:t>
            </a:r>
            <a:r>
              <a:rPr lang="en-US" altLang="zh-CN" sz="1800" b="1" i="0">
                <a:solidFill>
                  <a:srgbClr val="FF0000"/>
                </a:solidFill>
                <a:latin typeface="Times New Roman" pitchFamily="34" charset="0"/>
                <a:ea typeface="微软雅黑" pitchFamily="34" charset="-122"/>
                <a:cs typeface="Times New Roman" pitchFamily="34" charset="-120"/>
              </a:rPr>
              <a:t>，但志趣</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相投</a:t>
            </a:r>
            <a:r>
              <a:rPr lang="en-US" altLang="zh-CN" sz="1800" b="1" i="0" dirty="0">
                <a:solidFill>
                  <a:srgbClr val="FF0000"/>
                </a:solidFill>
                <a:latin typeface="Times New Roman" pitchFamily="34" charset="0"/>
                <a:ea typeface="微软雅黑" pitchFamily="34" charset="-122"/>
                <a:cs typeface="Times New Roman" pitchFamily="34" charset="-120"/>
              </a:rPr>
              <a:t>，成为知己。杨绛一家照顾老王的生意，坐他的车；老王再客气，也付给他应得的报酬，</a:t>
            </a:r>
            <a:r>
              <a:rPr lang="en-US" altLang="zh-CN" sz="1800" b="1" i="0">
                <a:solidFill>
                  <a:srgbClr val="FF0000"/>
                </a:solidFill>
                <a:latin typeface="Times New Roman" pitchFamily="34" charset="0"/>
                <a:ea typeface="微软雅黑" pitchFamily="34" charset="-122"/>
                <a:cs typeface="Times New Roman" pitchFamily="34" charset="-120"/>
              </a:rPr>
              <a:t>送老王鱼肝油。</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老王为杨绛送冰</a:t>
            </a:r>
            <a:r>
              <a:rPr lang="en-US" altLang="zh-CN" sz="1800" b="1" i="0" dirty="0">
                <a:solidFill>
                  <a:srgbClr val="FF0000"/>
                </a:solidFill>
                <a:latin typeface="Times New Roman" pitchFamily="34" charset="0"/>
                <a:ea typeface="微软雅黑" pitchFamily="34" charset="-122"/>
                <a:cs typeface="Times New Roman" pitchFamily="34" charset="-120"/>
              </a:rPr>
              <a:t>、送默存去医院，送香油与鸡蛋。两组人物都超越了身份与阶层，赋予对方真心与诚意</a:t>
            </a:r>
            <a:r>
              <a:rPr lang="en-US" altLang="zh-CN" sz="1800" b="1" i="0">
                <a:solidFill>
                  <a:srgbClr val="FF0000"/>
                </a:solidFill>
                <a:latin typeface="Times New Roman" pitchFamily="34" charset="0"/>
                <a:ea typeface="微软雅黑" pitchFamily="34" charset="-122"/>
                <a:cs typeface="Times New Roman" pitchFamily="34" charset="-120"/>
              </a:rPr>
              <a:t>，可以</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放一起设计对话</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示例二】我赞同小语的观点。季匋民赠送叶三画作，叶三珍藏画作，坚决不卖，两人虽然身份迥异</a:t>
            </a:r>
            <a:r>
              <a:rPr lang="en-US" altLang="zh-CN" sz="1800" b="1" i="0">
                <a:solidFill>
                  <a:srgbClr val="FF0000"/>
                </a:solidFill>
                <a:latin typeface="Times New Roman" pitchFamily="34" charset="0"/>
                <a:ea typeface="微软雅黑" pitchFamily="34" charset="-122"/>
                <a:cs typeface="Times New Roman" pitchFamily="34" charset="-120"/>
              </a:rPr>
              <a:t>，但志趣</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相投</a:t>
            </a:r>
            <a:r>
              <a:rPr lang="en-US" altLang="zh-CN" sz="1800" b="1" i="0" dirty="0">
                <a:solidFill>
                  <a:srgbClr val="FF0000"/>
                </a:solidFill>
                <a:latin typeface="Times New Roman" pitchFamily="34" charset="0"/>
                <a:ea typeface="微软雅黑" pitchFamily="34" charset="-122"/>
                <a:cs typeface="Times New Roman" pitchFamily="34" charset="-120"/>
              </a:rPr>
              <a:t>，成为知己。但他们不是像老王和杨绛这样的“主雇”关系。杨绛一家照顾老王的生意，坐他的车</a:t>
            </a:r>
            <a:r>
              <a:rPr lang="en-US" altLang="zh-CN" sz="1800" b="1" i="0">
                <a:solidFill>
                  <a:srgbClr val="FF0000"/>
                </a:solidFill>
                <a:latin typeface="Times New Roman" pitchFamily="34" charset="0"/>
                <a:ea typeface="微软雅黑" pitchFamily="34" charset="-122"/>
                <a:cs typeface="Times New Roman" pitchFamily="34" charset="-120"/>
              </a:rPr>
              <a:t>，有一层</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主雇”关系，双方身份、地位、阶层都不平等。在最后，杨绛也没有理解老王的情谊，和叶三</a:t>
            </a:r>
            <a:r>
              <a:rPr lang="en-US" altLang="zh-CN" sz="1800" b="1" i="0">
                <a:solidFill>
                  <a:srgbClr val="FF0000"/>
                </a:solidFill>
                <a:latin typeface="Times New Roman" pitchFamily="34" charset="0"/>
                <a:ea typeface="微软雅黑" pitchFamily="34" charset="-122"/>
                <a:cs typeface="Times New Roman" pitchFamily="34" charset="-120"/>
              </a:rPr>
              <a:t>、季匋民的情意</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完全不一样</a:t>
            </a:r>
            <a:r>
              <a:rPr lang="en-US" altLang="zh-CN" b="1" i="0" dirty="0">
                <a:solidFill>
                  <a:srgbClr val="FF0000"/>
                </a:solidFill>
                <a:latin typeface="Times New Roman" pitchFamily="34" charset="0"/>
                <a:ea typeface="微软雅黑" pitchFamily="34" charset="-122"/>
                <a:cs typeface="Times New Roman" pitchFamily="34" charset="-120"/>
              </a:rPr>
              <a:t>，不可以放一起设计对话。（5分）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C_7_BD#6c675b4e6?vcp=1&amp;pid=4e7d904c9&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文一</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［2024宁波奉化区一模］</a:t>
            </a:r>
            <a:endParaRPr lang="en-US" altLang="zh-CN" sz="2400" dirty="0"/>
          </a:p>
        </p:txBody>
      </p:sp>
      <p:sp>
        <p:nvSpPr>
          <p:cNvPr id="3" name="QM_8_BD.48_1#9ecf155d2?vcp=1&amp;pid=6c675b4e6&amp;color=0,0,0&amp;vtp=1&amp;bbb=1&amp;hb=1"/>
          <p:cNvSpPr/>
          <p:nvPr/>
        </p:nvSpPr>
        <p:spPr>
          <a:xfrm>
            <a:off x="502920" y="1270000"/>
            <a:ext cx="11183112" cy="4123055"/>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孤</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岛</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何</a:t>
            </a:r>
            <a:r>
              <a:rPr lang="en-US" altLang="zh-CN" sz="1800" b="0" i="0">
                <a:solidFill>
                  <a:srgbClr val="000000"/>
                </a:solidFill>
                <a:latin typeface="Times New Roman" pitchFamily="34" charset="0"/>
                <a:ea typeface="KaiTi" pitchFamily="34" charset="-122"/>
                <a:cs typeface="Times New Roman" pitchFamily="34" charset="-120"/>
              </a:rPr>
              <a:t>君华</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队长说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还有最后一个哨所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最后一个边防连队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演完这场大家就能回家了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我们乌兰牧骑慰问演出小分队巡回演出已经一个多月了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所有人已经疲惫不堪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听队长这么说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我们一</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下雀跃起来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去边防哨所的路程虽然漫长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但好歹有了盼头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大家脸上的倦容也都舒展开来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一路上有说有笑</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可到了地方我们才知道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这哪是什么哨所呀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总共只有三间屋子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面积不过四十平方米</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a:t>
            </a:r>
            <a:r>
              <a:rPr lang="en-US" altLang="zh-CN" sz="1800" b="0" i="0" dirty="0">
                <a:solidFill>
                  <a:srgbClr val="000000"/>
                </a:solidFill>
                <a:latin typeface="Times New Roman" pitchFamily="34" charset="0"/>
                <a:ea typeface="楷体" pitchFamily="34" charset="-122"/>
                <a:cs typeface="Times New Roman" pitchFamily="34" charset="-120"/>
              </a:rPr>
              <a:t>更主要的是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这哪能称得上是边防连队啊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总共只有一个人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一个人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④</a:t>
            </a:r>
            <a:r>
              <a:rPr lang="en-US" altLang="zh-CN" sz="1800" b="0" i="0" dirty="0">
                <a:solidFill>
                  <a:srgbClr val="000000"/>
                </a:solidFill>
                <a:latin typeface="Times New Roman" pitchFamily="34" charset="0"/>
                <a:ea typeface="楷体" pitchFamily="34" charset="-122"/>
                <a:cs typeface="Times New Roman" pitchFamily="34" charset="-120"/>
              </a:rPr>
              <a:t>我们不敢相信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这个世界上真有只有一个人的边防连队吗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我们队的那日松在屋里屋外到处找</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发现当</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真只有一个人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就是这位站在我们跟前的哨长呼日勒</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一个体格健硕的蒙古族汉子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他是这个哨所的哨长</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也</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是这里唯一的哨兵</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M_8_BD.48_2#9ecf155d2?vcp=1&amp;pid=6c675b4e6&amp;color=0,0,0&amp;vtp=1&amp;bt=1&amp;bbb=1&amp;hb=1"/>
          <p:cNvSpPr/>
          <p:nvPr/>
        </p:nvSpPr>
        <p:spPr>
          <a:xfrm>
            <a:off x="502920" y="1391605"/>
            <a:ext cx="11183112" cy="45421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⑤</a:t>
            </a:r>
            <a:r>
              <a:rPr lang="en-US" altLang="zh-CN" sz="1800" b="0" i="0" dirty="0">
                <a:solidFill>
                  <a:srgbClr val="000000"/>
                </a:solidFill>
                <a:latin typeface="Times New Roman" pitchFamily="34" charset="0"/>
                <a:ea typeface="楷体" pitchFamily="34" charset="-122"/>
                <a:cs typeface="Times New Roman" pitchFamily="34" charset="-120"/>
              </a:rPr>
              <a:t>呼日勒哨长提前接到了我们要来慰问演出的通知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我们的汽车离得还有几里地呢</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就看见他站在土梁上</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冲我们拼命挥手</a:t>
            </a:r>
            <a:r>
              <a:rPr lang="en-US" altLang="zh-CN" sz="1800" b="0" i="0" dirty="0">
                <a:solidFill>
                  <a:srgbClr val="000000"/>
                </a:solidFill>
                <a:latin typeface="Times New Roman" pitchFamily="34" charset="0"/>
                <a:ea typeface="KaiTi" pitchFamily="34" charset="-122"/>
                <a:cs typeface="Times New Roman" pitchFamily="34" charset="-120"/>
              </a:rPr>
              <a:t>。【B】</a:t>
            </a:r>
            <a:r>
              <a:rPr lang="en-US" altLang="zh-CN" sz="1800" b="0" i="0" dirty="0">
                <a:solidFill>
                  <a:srgbClr val="000000"/>
                </a:solidFill>
                <a:latin typeface="Times New Roman" pitchFamily="34" charset="0"/>
                <a:ea typeface="楷体" pitchFamily="34" charset="-122"/>
                <a:cs typeface="Times New Roman" pitchFamily="34" charset="-120"/>
              </a:rPr>
              <a:t>一下车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呼日勒哨长就激动地向我们敬礼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并跟我们一一握手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边握边说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我从没见</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过这么多人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我从没见过我们哨所来这么多人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过年了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过年了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⑥</a:t>
            </a:r>
            <a:r>
              <a:rPr lang="en-US" altLang="zh-CN" sz="1800" b="0" i="0" dirty="0">
                <a:solidFill>
                  <a:srgbClr val="000000"/>
                </a:solidFill>
                <a:latin typeface="Times New Roman" pitchFamily="34" charset="0"/>
                <a:ea typeface="楷体" pitchFamily="34" charset="-122"/>
                <a:cs typeface="Times New Roman" pitchFamily="34" charset="-120"/>
              </a:rPr>
              <a:t>我们都很吃惊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目下正是盛夏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呼日勒哨长嘴里的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过年了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是什么意思呢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⑦</a:t>
            </a:r>
            <a:r>
              <a:rPr lang="en-US" altLang="zh-CN" sz="1800" b="0" i="0" dirty="0">
                <a:solidFill>
                  <a:srgbClr val="000000"/>
                </a:solidFill>
                <a:latin typeface="Times New Roman" pitchFamily="34" charset="0"/>
                <a:ea typeface="楷体" pitchFamily="34" charset="-122"/>
                <a:cs typeface="Times New Roman" pitchFamily="34" charset="-120"/>
              </a:rPr>
              <a:t>原来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每年只有到了过年的时候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上面才会派三五个人来送慰问信和一些慰问物资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从来没有像我们慰</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问演出小分队一样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一下子扎进来十几个人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简直比过年还热闹</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⑧</a:t>
            </a:r>
            <a:r>
              <a:rPr lang="en-US" altLang="zh-CN" sz="1800" b="0" i="0" dirty="0">
                <a:solidFill>
                  <a:srgbClr val="000000"/>
                </a:solidFill>
                <a:latin typeface="Times New Roman" pitchFamily="34" charset="0"/>
                <a:ea typeface="楷体" pitchFamily="34" charset="-122"/>
                <a:cs typeface="Times New Roman" pitchFamily="34" charset="-120"/>
              </a:rPr>
              <a:t>我们问</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你一个人在这里不寂寞呀</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⑨</a:t>
            </a:r>
            <a:r>
              <a:rPr lang="en-US" altLang="zh-CN" sz="1800" b="0" i="0" dirty="0">
                <a:solidFill>
                  <a:srgbClr val="000000"/>
                </a:solidFill>
                <a:latin typeface="Times New Roman" pitchFamily="34" charset="0"/>
                <a:ea typeface="楷体" pitchFamily="34" charset="-122"/>
                <a:cs typeface="Times New Roman" pitchFamily="34" charset="-120"/>
              </a:rPr>
              <a:t>呼日勒哨长沉默了一会儿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能不寂寞吗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寂寞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我就养鸡</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⑩</a:t>
            </a:r>
            <a:r>
              <a:rPr lang="en-US" altLang="zh-CN" sz="1800" b="0" i="0" dirty="0">
                <a:solidFill>
                  <a:srgbClr val="000000"/>
                </a:solidFill>
                <a:latin typeface="Times New Roman" pitchFamily="34" charset="0"/>
                <a:ea typeface="楷体" pitchFamily="34" charset="-122"/>
                <a:cs typeface="Times New Roman" pitchFamily="34" charset="-120"/>
              </a:rPr>
              <a:t>给哨所运送给养的卡车每七天才来一次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一旦遇到极端天气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那就不一定能准时了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那时边防哨所就会</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成为茫茫雪原中的一座孤岛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没有补给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呼日勒哨长就想到了养鸡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养鸡就可以吃鸡蛋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呼日勒哨长说干就干</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当真养起鸡来</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一提到鸡</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呼日勒哨长兴奋了</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都说老鹰捉小鸡</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你们听说过小鸡捉老鹰吗</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QM_8_BD.48_3#9ecf155d2?vcp=1&amp;pid=6c675b4e6&amp;color=0,0,0&amp;vtp=1&amp;bt=1&amp;bbb=1&amp;hb=1"/>
          <p:cNvSpPr/>
          <p:nvPr/>
        </p:nvSpPr>
        <p:spPr>
          <a:xfrm>
            <a:off x="502920" y="1185865"/>
            <a:ext cx="11183112" cy="4961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⑪“</a:t>
            </a:r>
            <a:r>
              <a:rPr lang="en-US" altLang="zh-CN" sz="1800" b="0" i="0" dirty="0">
                <a:solidFill>
                  <a:srgbClr val="000000"/>
                </a:solidFill>
                <a:latin typeface="Times New Roman" pitchFamily="34" charset="0"/>
                <a:ea typeface="楷体" pitchFamily="34" charset="-122"/>
                <a:cs typeface="Times New Roman" pitchFamily="34" charset="-120"/>
              </a:rPr>
              <a:t>捉老鹰的鸡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我们满脸狐疑</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⑫</a:t>
            </a:r>
            <a:r>
              <a:rPr lang="en-US" altLang="zh-CN" sz="1800" b="0" i="0" dirty="0">
                <a:solidFill>
                  <a:srgbClr val="000000"/>
                </a:solidFill>
                <a:latin typeface="Times New Roman" pitchFamily="34" charset="0"/>
                <a:ea typeface="楷体" pitchFamily="34" charset="-122"/>
                <a:cs typeface="Times New Roman" pitchFamily="34" charset="-120"/>
              </a:rPr>
              <a:t>原来呀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打小在这哨所长大的鸡们哪里知道老鹰是自己的天敌呢</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别处的鸡一旦发觉老鹰在头顶盘旋躲</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都来不及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这里的鸡非但不躲避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竟然还敢于张开翅膀反击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有一次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一只老鹰俯冲而下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这几只鸡一跃而起</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展翅伸爪迎击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老鹰一下慌了神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反而真的被鸡啄伤了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后来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几只鸡群起而上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当真把老鹰活活啄死了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你</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说是不是天下奇闻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⑬</a:t>
            </a:r>
            <a:r>
              <a:rPr lang="en-US" altLang="zh-CN" sz="1800" b="0" i="0" dirty="0">
                <a:solidFill>
                  <a:srgbClr val="000000"/>
                </a:solidFill>
                <a:latin typeface="Times New Roman" pitchFamily="34" charset="0"/>
                <a:ea typeface="楷体" pitchFamily="34" charset="-122"/>
                <a:cs typeface="Times New Roman" pitchFamily="34" charset="-120"/>
              </a:rPr>
              <a:t>这可真是天下奇闻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我们都惊掉了下巴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不过那都是以前了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现在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极端天气提前都有预警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在极端天气到来之前</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上级就会安排将补给提前送</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断炊的可能性微乎其微了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但我仍然养鸡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寂寞的时候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我听见鸡们咯咯咯咯地叫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想到还有它们陪着我</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我就不寂寞了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⑮</a:t>
            </a:r>
            <a:r>
              <a:rPr lang="en-US" altLang="zh-CN" sz="1800" b="0" i="0" dirty="0">
                <a:solidFill>
                  <a:srgbClr val="000000"/>
                </a:solidFill>
                <a:latin typeface="Times New Roman" pitchFamily="34" charset="0"/>
                <a:ea typeface="楷体" pitchFamily="34" charset="-122"/>
                <a:cs typeface="Times New Roman" pitchFamily="34" charset="-120"/>
              </a:rPr>
              <a:t>呼日勒说着就沉默了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我们也都沉默了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还是我们队长出来打了圆场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那我们开始演出吧</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⑯</a:t>
            </a:r>
            <a:r>
              <a:rPr lang="en-US" altLang="zh-CN" sz="1800" b="0" i="0" dirty="0">
                <a:solidFill>
                  <a:srgbClr val="000000"/>
                </a:solidFill>
                <a:latin typeface="Times New Roman" pitchFamily="34" charset="0"/>
                <a:ea typeface="楷体" pitchFamily="34" charset="-122"/>
                <a:cs typeface="Times New Roman" pitchFamily="34" charset="-120"/>
              </a:rPr>
              <a:t>我们连忙站起身来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一个个挺胸抬头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清喉润嗓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纷纷认真地准备起来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我们的表情都很庄重</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我们摩</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拳擦掌</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准备为这一个人的边防连队奉献一场尽我们所能的精彩演出</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M_8_BD.48_4#9ecf155d2?vcp=1&amp;pid=6c675b4e6&amp;color=0,0,0&amp;vtp=1&amp;bt=1&amp;bbb=1&amp;hb=1"/>
          <p:cNvSpPr/>
          <p:nvPr/>
        </p:nvSpPr>
        <p:spPr>
          <a:xfrm>
            <a:off x="502920" y="2021525"/>
            <a:ext cx="11183112" cy="32848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⑰</a:t>
            </a:r>
            <a:r>
              <a:rPr lang="en-US" altLang="zh-CN" sz="1800" b="0" i="0" dirty="0">
                <a:solidFill>
                  <a:srgbClr val="000000"/>
                </a:solidFill>
                <a:latin typeface="Times New Roman" pitchFamily="34" charset="0"/>
                <a:ea typeface="楷体" pitchFamily="34" charset="-122"/>
                <a:cs typeface="Times New Roman" pitchFamily="34" charset="-120"/>
              </a:rPr>
              <a:t>演出正式开始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我们队长亲自报幕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有人独舞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有人合唱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有人朗诵诗歌</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大家都一丝不苟</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聚精会</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没有人懈怠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跟以往我们在首府剧院演出时没有差别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最后一个节目</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是我们的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台柱子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娜仁花唱</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美丽的</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草原我的家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美丽的草原我的家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风吹绿草遍地花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彩蝶纷飞百鸟儿唱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一湾碧水映晚霞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骏马好似彩云朵</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牛羊</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好似珍珠撒</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⑱</a:t>
            </a:r>
            <a:r>
              <a:rPr lang="en-US" altLang="zh-CN" sz="1800" b="0" i="0" dirty="0">
                <a:solidFill>
                  <a:srgbClr val="000000"/>
                </a:solidFill>
                <a:latin typeface="Times New Roman" pitchFamily="34" charset="0"/>
                <a:ea typeface="楷体" pitchFamily="34" charset="-122"/>
                <a:cs typeface="Times New Roman" pitchFamily="34" charset="-120"/>
              </a:rPr>
              <a:t>听着听着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呼日勒哨长流泪了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娜仁花也流泪了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我们也都流泪了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⑲</a:t>
            </a:r>
            <a:r>
              <a:rPr lang="en-US" altLang="zh-CN" sz="1800" b="0" i="0" dirty="0">
                <a:solidFill>
                  <a:srgbClr val="000000"/>
                </a:solidFill>
                <a:latin typeface="Times New Roman" pitchFamily="34" charset="0"/>
                <a:ea typeface="楷体" pitchFamily="34" charset="-122"/>
                <a:cs typeface="Times New Roman" pitchFamily="34" charset="-120"/>
              </a:rPr>
              <a:t>尽管极不舍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但分别的时刻还是到了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我们的汽车开出好远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还看见呼日勒哨长站在土梁上冲我们摆手</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回身望去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呼日勒哨长的身影渐渐变小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最后完全看不到了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选自《小小说选刊》2024.2，有删改）</a:t>
            </a:r>
            <a:endParaRPr lang="en-US" altLang="zh-CN" dirty="0"/>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M_8#9ecf155d2?vcp=1&amp;pid=6c675b4e6&amp;color=0,0,0&amp;vtp=1&amp;bt=1&amp;bbb=1"/>
          <p:cNvSpPr/>
          <p:nvPr/>
        </p:nvSpPr>
        <p:spPr>
          <a:xfrm>
            <a:off x="502920" y="1830644"/>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KaiTi" pitchFamily="34" charset="-122"/>
                <a:cs typeface="Times New Roman" pitchFamily="34" charset="-120"/>
              </a:rPr>
              <a:t>【情节设置之妙】</a:t>
            </a:r>
            <a:endParaRPr lang="en-US" altLang="zh-CN" sz="1800" dirty="0"/>
          </a:p>
        </p:txBody>
      </p:sp>
      <p:sp>
        <p:nvSpPr>
          <p:cNvPr id="3" name="QB_9_BD.49_1#f0af63719?sp=1&amp;vcp=1&amp;pid=9ecf155d2&amp;color=0,0,0&amp;vtp=1&amp;bbb=1&amp;hb=1"/>
          <p:cNvSpPr/>
          <p:nvPr/>
        </p:nvSpPr>
        <p:spPr>
          <a:xfrm>
            <a:off x="502920" y="2232091"/>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1.在这篇小说中，情节在不断推动的同时，乌兰牧骑慰问演出小分队的心情也在不断变化。</a:t>
            </a:r>
            <a:r>
              <a:rPr lang="en-US" altLang="zh-CN" sz="1800" b="0" i="0">
                <a:solidFill>
                  <a:srgbClr val="000000"/>
                </a:solidFill>
                <a:latin typeface="Times New Roman" pitchFamily="34" charset="0"/>
                <a:ea typeface="微软雅黑" pitchFamily="34" charset="-122"/>
                <a:cs typeface="Times New Roman" pitchFamily="34" charset="-120"/>
              </a:rPr>
              <a:t>请你补全思维导图。</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微软雅黑" pitchFamily="34" charset="-122"/>
                <a:cs typeface="Times New Roman" pitchFamily="34" charset="-120"/>
              </a:rPr>
              <a:t>4分）</a:t>
            </a:r>
            <a:endParaRPr lang="en-US" altLang="zh-CN" dirty="0"/>
          </a:p>
        </p:txBody>
      </p:sp>
      <p:pic>
        <p:nvPicPr>
          <p:cNvPr id="4" name="QB_9_BD.49_2#f0af63719?vcp=1&amp;pid=9ecf155d2&amp;color=0,0,0&amp;tib=255,255,255&amp;vip=9#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3144586"/>
            <a:ext cx="11146536"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9_AN.50_1#f0af63719.blank?vcp=1&amp;pid=9ecf155d2&amp;color=0,0,0&amp;vpa=9&amp;vtp=1"/>
          <p:cNvSpPr/>
          <p:nvPr/>
        </p:nvSpPr>
        <p:spPr>
          <a:xfrm>
            <a:off x="4764024" y="3482914"/>
            <a:ext cx="1102204" cy="329184"/>
          </a:xfrm>
          <a:prstGeom prst="rect">
            <a:avLst/>
          </a:prstGeom>
          <a:noFill/>
          <a:ln/>
        </p:spPr>
        <p:txBody>
          <a:bodyPr wrap="square" lIns="0" tIns="0" rIns="0" bIns="0" rtlCol="0" anchor="b"/>
          <a:lstStyle/>
          <a:p>
            <a:pPr algn="l" latinLnBrk="1"/>
            <a:r>
              <a:rPr lang="en-US" altLang="zh-CN" sz="1300" b="1" i="0" dirty="0">
                <a:solidFill>
                  <a:srgbClr val="FF0000"/>
                </a:solidFill>
                <a:latin typeface="Times New Roman" pitchFamily="34" charset="0"/>
                <a:ea typeface="微软雅黑" pitchFamily="34" charset="-122"/>
                <a:cs typeface="Times New Roman" pitchFamily="34" charset="-120"/>
              </a:rPr>
              <a:t>发现边防连队只有一个人</a:t>
            </a:r>
            <a:endParaRPr lang="en-US" altLang="zh-CN" sz="1300" dirty="0"/>
          </a:p>
        </p:txBody>
      </p:sp>
      <p:sp>
        <p:nvSpPr>
          <p:cNvPr id="7" name="QB_9_AN.51_1#f0af63719.blank?vcp=1&amp;pid=9ecf155d2&amp;color=0,0,0&amp;vpa=10&amp;vtp=1"/>
          <p:cNvSpPr/>
          <p:nvPr/>
        </p:nvSpPr>
        <p:spPr>
          <a:xfrm>
            <a:off x="10323576" y="3473770"/>
            <a:ext cx="1102204" cy="338328"/>
          </a:xfrm>
          <a:prstGeom prst="rect">
            <a:avLst/>
          </a:prstGeom>
          <a:noFill/>
          <a:ln/>
        </p:spPr>
        <p:txBody>
          <a:bodyPr wrap="square" lIns="0" tIns="0" rIns="0" bIns="0" rtlCol="0" anchor="b"/>
          <a:lstStyle/>
          <a:p>
            <a:pPr algn="l" latinLnBrk="1"/>
            <a:r>
              <a:rPr lang="en-US" altLang="zh-CN" sz="1300" b="1" i="0" dirty="0">
                <a:solidFill>
                  <a:srgbClr val="FF0000"/>
                </a:solidFill>
                <a:latin typeface="Times New Roman" pitchFamily="34" charset="0"/>
                <a:ea typeface="微软雅黑" pitchFamily="34" charset="-122"/>
                <a:cs typeface="Times New Roman" pitchFamily="34" charset="-120"/>
              </a:rPr>
              <a:t>和呼日勒分别</a:t>
            </a:r>
            <a:endParaRPr lang="en-US" altLang="zh-CN" sz="1300" dirty="0"/>
          </a:p>
        </p:txBody>
      </p:sp>
      <p:sp>
        <p:nvSpPr>
          <p:cNvPr id="8" name="QB_9_AN.52_1#f0af63719.blank?vcp=1&amp;pid=9ecf155d2&amp;color=0,0,0&amp;vpa=11&amp;vtp=1"/>
          <p:cNvSpPr/>
          <p:nvPr/>
        </p:nvSpPr>
        <p:spPr>
          <a:xfrm>
            <a:off x="6601968" y="4982530"/>
            <a:ext cx="941832" cy="347472"/>
          </a:xfrm>
          <a:prstGeom prst="rect">
            <a:avLst/>
          </a:prstGeom>
          <a:noFill/>
          <a:ln/>
        </p:spPr>
        <p:txBody>
          <a:bodyPr wrap="none" lIns="0" tIns="0" rIns="0" bIns="0" rtlCol="0" anchor="b"/>
          <a:lstStyle/>
          <a:p>
            <a:pPr algn="ctr" latinLnBrk="1">
              <a:lnSpc>
                <a:spcPts val="1600"/>
              </a:lnSpc>
            </a:pPr>
            <a:r>
              <a:rPr lang="en-US" altLang="zh-CN" sz="1300" b="1" i="0" dirty="0">
                <a:solidFill>
                  <a:srgbClr val="FF0000"/>
                </a:solidFill>
                <a:latin typeface="Times New Roman" pitchFamily="34" charset="0"/>
                <a:ea typeface="微软雅黑" pitchFamily="34" charset="-122"/>
                <a:cs typeface="Times New Roman" pitchFamily="34" charset="-120"/>
              </a:rPr>
              <a:t>沉默</a:t>
            </a:r>
            <a:endParaRPr lang="en-US" altLang="zh-CN" sz="1300" dirty="0"/>
          </a:p>
        </p:txBody>
      </p:sp>
      <p:sp>
        <p:nvSpPr>
          <p:cNvPr id="9" name="QB_9_AN.53_1#f0af63719.blank?vcp=1&amp;pid=9ecf155d2&amp;color=0,0,0&amp;vpa=12&amp;vtp=1"/>
          <p:cNvSpPr/>
          <p:nvPr/>
        </p:nvSpPr>
        <p:spPr>
          <a:xfrm>
            <a:off x="8485632" y="5065530"/>
            <a:ext cx="978408" cy="310896"/>
          </a:xfrm>
          <a:prstGeom prst="rect">
            <a:avLst/>
          </a:prstGeom>
          <a:noFill/>
          <a:ln/>
        </p:spPr>
        <p:txBody>
          <a:bodyPr wrap="square" lIns="0" tIns="0" rIns="0" bIns="0" rtlCol="0" anchor="b"/>
          <a:lstStyle/>
          <a:p>
            <a:pPr algn="l" latinLnBrk="1"/>
            <a:r>
              <a:rPr lang="en-US" altLang="zh-CN" sz="1300" b="1" i="0" dirty="0">
                <a:solidFill>
                  <a:srgbClr val="FF0000"/>
                </a:solidFill>
                <a:latin typeface="Times New Roman" pitchFamily="34" charset="0"/>
                <a:ea typeface="微软雅黑" pitchFamily="34" charset="-122"/>
                <a:cs typeface="Times New Roman" pitchFamily="34" charset="-120"/>
              </a:rPr>
              <a:t>崇敬（或：感动）（4分）</a:t>
            </a:r>
            <a:endParaRPr lang="en-US" altLang="zh-CN" sz="13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C_2#5819dfee5.fixed?vcp=1&amp;pid=3fcaf1f99&amp;color=89,89,89&amp;vtp=1&amp;bbb=1"/>
          <p:cNvSpPr/>
          <p:nvPr/>
        </p:nvSpPr>
        <p:spPr>
          <a:xfrm>
            <a:off x="219456" y="2441448"/>
            <a:ext cx="11740896" cy="1106424"/>
          </a:xfrm>
          <a:prstGeom prst="rect">
            <a:avLst/>
          </a:prstGeom>
          <a:noFill/>
          <a:ln/>
        </p:spPr>
        <p:txBody>
          <a:bodyPr wrap="none" lIns="0" tIns="0" rIns="0" bIns="0" rtlCol="0" anchor="b"/>
          <a:lstStyle/>
          <a:p>
            <a:pPr algn="ctr" latinLnBrk="1">
              <a:lnSpc>
                <a:spcPts val="8300"/>
              </a:lnSpc>
            </a:pPr>
            <a:r>
              <a:rPr lang="en-US" altLang="zh-CN" sz="6600" b="1" i="0" dirty="0">
                <a:solidFill>
                  <a:srgbClr val="595959"/>
                </a:solidFill>
                <a:latin typeface="微软雅黑" pitchFamily="34" charset="0"/>
                <a:ea typeface="微软雅黑" pitchFamily="34" charset="-122"/>
                <a:cs typeface="微软雅黑" pitchFamily="34" charset="-120"/>
              </a:rPr>
              <a:t>模块三</a:t>
            </a:r>
            <a:r>
              <a:rPr lang="en-US" altLang="zh-CN" sz="6600" b="1" i="0" dirty="0">
                <a:solidFill>
                  <a:srgbClr val="595959"/>
                </a:solidFill>
                <a:latin typeface="SimSun" pitchFamily="34" charset="0"/>
                <a:ea typeface="SimSun" pitchFamily="34" charset="-122"/>
                <a:cs typeface="SimSun" pitchFamily="34" charset="-120"/>
              </a:rPr>
              <a:t> </a:t>
            </a:r>
            <a:r>
              <a:rPr lang="en-US" altLang="zh-CN" sz="6600" b="1" i="0" dirty="0">
                <a:solidFill>
                  <a:srgbClr val="595959"/>
                </a:solidFill>
                <a:latin typeface="微软雅黑" pitchFamily="34" charset="0"/>
                <a:ea typeface="微软雅黑" pitchFamily="34" charset="-122"/>
                <a:cs typeface="微软雅黑" pitchFamily="34" charset="-120"/>
              </a:rPr>
              <a:t>文学类作品阅读</a:t>
            </a:r>
            <a:endParaRPr lang="en-US" altLang="zh-CN" sz="6600" dirty="0"/>
          </a:p>
        </p:txBody>
      </p:sp>
      <p:pic>
        <p:nvPicPr>
          <p:cNvPr id="3" name="C_2#5819dfee5.fixed?vcp=1&amp;pid=3fcaf1f99&amp;color=0,0,0&amp;tib=255,255,255&amp;vtp=1" descr="preencoded.png"/>
          <p:cNvPicPr>
            <a:picLocks noChangeAspect="1"/>
          </p:cNvPicPr>
          <p:nvPr/>
        </p:nvPicPr>
        <p:blipFill>
          <a:blip r:embed="rId3"/>
          <a:stretch>
            <a:fillRect/>
          </a:stretch>
        </p:blipFill>
        <p:spPr>
          <a:xfrm>
            <a:off x="5660136" y="3794760"/>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9#b6ff7cc81?vcp=1&amp;pid=9ecf155d2&amp;color=0,0,0&amp;vtp=1&amp;bt=1&amp;bbb=1"/>
          <p:cNvSpPr/>
          <p:nvPr/>
        </p:nvSpPr>
        <p:spPr>
          <a:xfrm>
            <a:off x="502920" y="1392494"/>
            <a:ext cx="11183112" cy="354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【语句反复之巧】</a:t>
            </a:r>
            <a:endParaRPr lang="en-US" altLang="zh-CN" sz="1800" dirty="0"/>
          </a:p>
        </p:txBody>
      </p:sp>
      <p:sp>
        <p:nvSpPr>
          <p:cNvPr id="3" name="QO_9_BD.54_1#5da7385fe?sp=1&amp;vcp=1&amp;pid=9ecf155d2&amp;color=0,0,0&amp;vtp=1&amp;bbb=1&amp;hb=1"/>
          <p:cNvSpPr/>
          <p:nvPr/>
        </p:nvSpPr>
        <p:spPr>
          <a:xfrm>
            <a:off x="502920" y="1790766"/>
            <a:ext cx="11183112" cy="24496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2.同学们阅读时发现这篇小说有两处运用了反复的修辞手法。请你选择【A】或【B】句，</a:t>
            </a:r>
            <a:r>
              <a:rPr lang="en-US" altLang="zh-CN" sz="1800" b="0" i="0">
                <a:solidFill>
                  <a:srgbClr val="000000"/>
                </a:solidFill>
                <a:latin typeface="Times New Roman" pitchFamily="34" charset="0"/>
                <a:ea typeface="微软雅黑" pitchFamily="34" charset="-122"/>
                <a:cs typeface="Times New Roman" pitchFamily="34" charset="-120"/>
              </a:rPr>
              <a:t>分析反复的巧妙之处。</a:t>
            </a:r>
          </a:p>
          <a:p>
            <a:pPr latinLnBrk="1">
              <a:lnSpc>
                <a:spcPts val="3300"/>
              </a:lnSpc>
            </a:pP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3分）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楷体" pitchFamily="34" charset="-122"/>
                <a:cs typeface="Times New Roman" pitchFamily="34" charset="-120"/>
              </a:rPr>
              <a:t>更主要的是</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这哪能称得上是边防连队啊</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总共只有一个人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一个人</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楷体" pitchFamily="34" charset="-122"/>
                <a:cs typeface="Times New Roman" pitchFamily="34" charset="-120"/>
              </a:rPr>
              <a:t>一下车</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呼日勒哨长就激动地向我们敬礼</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并跟我们一一握手</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边握边说</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我从没见过这么多人</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是</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我从没见过我们哨所来这么多人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过年了</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过年了</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我选择</a:t>
            </a:r>
            <a:r>
              <a:rPr lang="en-US" altLang="zh-CN" b="0" i="0" dirty="0">
                <a:solidFill>
                  <a:srgbClr val="000000"/>
                </a:solidFill>
                <a:latin typeface="Times New Roman" pitchFamily="34" charset="0"/>
                <a:ea typeface="微软雅黑" pitchFamily="34" charset="-122"/>
                <a:cs typeface="Times New Roman" pitchFamily="34" charset="-120"/>
              </a:rPr>
              <a:t>____句，____</a:t>
            </a:r>
            <a:endParaRPr lang="en-US" altLang="zh-CN" dirty="0"/>
          </a:p>
        </p:txBody>
      </p:sp>
      <p:sp>
        <p:nvSpPr>
          <p:cNvPr id="4" name="QO_9_AN.55_1#5da7385fe?vcp=1&amp;pid=9ecf155d2&amp;color=0,0,0&amp;vtp=1&amp;bbb=1&amp;hb=1"/>
          <p:cNvSpPr/>
          <p:nvPr/>
        </p:nvSpPr>
        <p:spPr>
          <a:xfrm>
            <a:off x="502920" y="4267456"/>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【示例一】A</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通过反复，强调了边防哨所只有一个人的现状，</a:t>
            </a:r>
            <a:r>
              <a:rPr lang="en-US" altLang="zh-CN" sz="1800" b="1" i="0">
                <a:solidFill>
                  <a:srgbClr val="FF0000"/>
                </a:solidFill>
                <a:latin typeface="Times New Roman" pitchFamily="34" charset="0"/>
                <a:ea typeface="微软雅黑" pitchFamily="34" charset="-122"/>
                <a:cs typeface="Times New Roman" pitchFamily="34" charset="-120"/>
              </a:rPr>
              <a:t>突出了呼日勒艰苦付出的勇气和孤独坚守的意志，</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更加体现了他恪尽职守</a:t>
            </a:r>
            <a:r>
              <a:rPr lang="en-US" altLang="zh-CN" sz="1800" b="1" i="0" dirty="0">
                <a:solidFill>
                  <a:srgbClr val="FF0000"/>
                </a:solidFill>
                <a:latin typeface="Times New Roman" pitchFamily="34" charset="0"/>
                <a:ea typeface="微软雅黑" pitchFamily="34" charset="-122"/>
                <a:cs typeface="Times New Roman" pitchFamily="34" charset="-120"/>
              </a:rPr>
              <a:t>、甘于寂寞、敢于担当的精神。</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示例二】B</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通过反复，强调了哨所不同往日的热闹，强调了呼日勒激动的心情</a:t>
            </a:r>
            <a:r>
              <a:rPr lang="en-US" altLang="zh-CN" sz="1800" b="1" i="0">
                <a:solidFill>
                  <a:srgbClr val="FF0000"/>
                </a:solidFill>
                <a:latin typeface="Times New Roman" pitchFamily="34" charset="0"/>
                <a:ea typeface="微软雅黑" pitchFamily="34" charset="-122"/>
                <a:cs typeface="Times New Roman" pitchFamily="34" charset="-120"/>
              </a:rPr>
              <a:t>。同时更加体现呼日勒艰苦付</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出的勇气和孤独坚守的意志</a:t>
            </a:r>
            <a:r>
              <a:rPr lang="en-US" altLang="zh-CN" b="1" i="0" dirty="0">
                <a:solidFill>
                  <a:srgbClr val="FF0000"/>
                </a:solidFill>
                <a:latin typeface="Times New Roman" pitchFamily="34" charset="0"/>
                <a:ea typeface="微软雅黑" pitchFamily="34" charset="-122"/>
                <a:cs typeface="Times New Roman" pitchFamily="34" charset="-120"/>
              </a:rPr>
              <a:t>，歌颂他恪尽职守、甘于寂寞的精神。（3分）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9#193ac66f1?vcp=1&amp;pid=9ecf155d2&amp;color=0,0,0&amp;vtp=1&amp;bt=1&amp;bbb=1"/>
          <p:cNvSpPr/>
          <p:nvPr/>
        </p:nvSpPr>
        <p:spPr>
          <a:xfrm>
            <a:off x="502920" y="2243394"/>
            <a:ext cx="11183112" cy="354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【人物精神之美】</a:t>
            </a:r>
            <a:endParaRPr lang="en-US" altLang="zh-CN" sz="1800" dirty="0"/>
          </a:p>
        </p:txBody>
      </p:sp>
      <p:sp>
        <p:nvSpPr>
          <p:cNvPr id="3" name="QO_9_BD.56_1#641d4bc6c?vcp=1&amp;pid=9ecf155d2&amp;color=0,0,0&amp;vtp=1&amp;bbb=1&amp;hb=1"/>
          <p:cNvSpPr/>
          <p:nvPr/>
        </p:nvSpPr>
        <p:spPr>
          <a:xfrm>
            <a:off x="502920" y="2641666"/>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3.阅读分享时，有同学提出疑问：“小说中的‘小鸡捉老鹰’这一情节与主题无关，应该将其删去。”你如何看待</a:t>
            </a:r>
            <a:r>
              <a:rPr lang="en-US" altLang="zh-CN" sz="1800" b="0" i="0">
                <a:solidFill>
                  <a:srgbClr val="000000"/>
                </a:solidFill>
                <a:latin typeface="Times New Roman" pitchFamily="34" charset="0"/>
                <a:ea typeface="微软雅黑" pitchFamily="34" charset="-122"/>
                <a:cs typeface="Times New Roman" pitchFamily="34" charset="-120"/>
              </a:rPr>
              <a:t>“小</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鸡捉老鹰</a:t>
            </a:r>
            <a:r>
              <a:rPr lang="en-US" altLang="zh-CN" b="0" i="0" dirty="0">
                <a:solidFill>
                  <a:srgbClr val="000000"/>
                </a:solidFill>
                <a:latin typeface="Times New Roman" pitchFamily="34" charset="0"/>
                <a:ea typeface="微软雅黑" pitchFamily="34" charset="-122"/>
                <a:cs typeface="Times New Roman" pitchFamily="34" charset="-120"/>
              </a:rPr>
              <a:t>”的情节与主题的联系？请结合小说内容和主题加以阐述。（5分）</a:t>
            </a:r>
            <a:endParaRPr lang="en-US" altLang="zh-CN" dirty="0"/>
          </a:p>
        </p:txBody>
      </p:sp>
      <p:sp>
        <p:nvSpPr>
          <p:cNvPr id="4" name="QO_9_AN.57_1#641d4bc6c?vcp=1&amp;pid=9ecf155d2&amp;color=0,0,0&amp;vtp=1&amp;bbb=1&amp;hb=1"/>
          <p:cNvSpPr/>
          <p:nvPr/>
        </p:nvSpPr>
        <p:spPr>
          <a:xfrm>
            <a:off x="502920" y="3461641"/>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我认为不能删去。正是因为一个人守卫边防寂寞艰难，呼日勒才在哨所养鸡，有了“小鸡捉老鹰</a:t>
            </a:r>
            <a:r>
              <a:rPr lang="en-US" altLang="zh-CN" sz="1800" b="1" i="0">
                <a:solidFill>
                  <a:srgbClr val="FF0000"/>
                </a:solidFill>
                <a:latin typeface="Times New Roman" pitchFamily="34" charset="0"/>
                <a:ea typeface="微软雅黑" pitchFamily="34" charset="-122"/>
                <a:cs typeface="Times New Roman" pitchFamily="34" charset="-120"/>
              </a:rPr>
              <a:t>”这一</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趣事</a:t>
            </a:r>
            <a:r>
              <a:rPr lang="en-US" altLang="zh-CN" sz="1800" b="1" i="0" dirty="0">
                <a:solidFill>
                  <a:srgbClr val="FF0000"/>
                </a:solidFill>
                <a:latin typeface="Times New Roman" pitchFamily="34" charset="0"/>
                <a:ea typeface="微软雅黑" pitchFamily="34" charset="-122"/>
                <a:cs typeface="Times New Roman" pitchFamily="34" charset="-120"/>
              </a:rPr>
              <a:t>，强调呼日勒坚守哨所的不易。弱小的鸡面对老鹰来犯，敢于反击，是哨所里的“英雄</a:t>
            </a:r>
            <a:r>
              <a:rPr lang="en-US" altLang="zh-CN" sz="1800" b="1" i="0">
                <a:solidFill>
                  <a:srgbClr val="FF0000"/>
                </a:solidFill>
                <a:latin typeface="Times New Roman" pitchFamily="34" charset="0"/>
                <a:ea typeface="微软雅黑" pitchFamily="34" charset="-122"/>
                <a:cs typeface="Times New Roman" pitchFamily="34" charset="-120"/>
              </a:rPr>
              <a:t>”。呼日勒守卫边防</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独自忍受孤独</a:t>
            </a:r>
            <a:r>
              <a:rPr lang="en-US" altLang="zh-CN" sz="1800" b="1" i="0" dirty="0">
                <a:solidFill>
                  <a:srgbClr val="FF0000"/>
                </a:solidFill>
                <a:latin typeface="Times New Roman" pitchFamily="34" charset="0"/>
                <a:ea typeface="微软雅黑" pitchFamily="34" charset="-122"/>
                <a:cs typeface="Times New Roman" pitchFamily="34" charset="-120"/>
              </a:rPr>
              <a:t>，对抗恶劣的居住环境、气候条件，为祖国边防安全无私付出，是国家的“英雄”。“</a:t>
            </a:r>
            <a:r>
              <a:rPr lang="en-US" altLang="zh-CN" sz="1800" b="1" i="0">
                <a:solidFill>
                  <a:srgbClr val="FF0000"/>
                </a:solidFill>
                <a:latin typeface="Times New Roman" pitchFamily="34" charset="0"/>
                <a:ea typeface="微软雅黑" pitchFamily="34" charset="-122"/>
                <a:cs typeface="Times New Roman" pitchFamily="34" charset="-120"/>
              </a:rPr>
              <a:t>小鸡捉老鹰”</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与呼日勒的行动相呼应</a:t>
            </a:r>
            <a:r>
              <a:rPr lang="en-US" altLang="zh-CN" b="1" i="0" dirty="0">
                <a:solidFill>
                  <a:srgbClr val="FF0000"/>
                </a:solidFill>
                <a:latin typeface="Times New Roman" pitchFamily="34" charset="0"/>
                <a:ea typeface="微软雅黑" pitchFamily="34" charset="-122"/>
                <a:cs typeface="Times New Roman" pitchFamily="34" charset="-120"/>
              </a:rPr>
              <a:t>，他们都是英勇无畏、执着坚韧的精神的形象化表达。（5分）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P_9#35a83be81?vcp=1&amp;pid=9ecf155d2&amp;color=0,0,0&amp;vtp=1&amp;bt=1&amp;bbb=1"/>
          <p:cNvSpPr/>
          <p:nvPr/>
        </p:nvSpPr>
        <p:spPr>
          <a:xfrm>
            <a:off x="502920" y="2623441"/>
            <a:ext cx="11183112" cy="354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【经典文学之味】</a:t>
            </a:r>
            <a:endParaRPr lang="en-US" altLang="zh-CN" sz="1800" dirty="0"/>
          </a:p>
        </p:txBody>
      </p:sp>
      <p:sp>
        <p:nvSpPr>
          <p:cNvPr id="3" name="QO_9_BD.58_1#a56c2cc8c?sp=1&amp;vcp=1&amp;pid=9ecf155d2&amp;color=0,0,0&amp;vtp=1&amp;bbb=1"/>
          <p:cNvSpPr/>
          <p:nvPr/>
        </p:nvSpPr>
        <p:spPr>
          <a:xfrm>
            <a:off x="502920" y="3019871"/>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4.文学社正在开展以“人生苦味”为主题的阅读探究。下列两部文学作品是社员整理的候选篇目。</a:t>
            </a:r>
            <a:endParaRPr lang="en-US" altLang="zh-CN" sz="1800" dirty="0"/>
          </a:p>
        </p:txBody>
      </p:sp>
      <p:graphicFrame>
        <p:nvGraphicFramePr>
          <p:cNvPr id="32" name="QO_9_BD.58_2#a56c2cc8c?colgroup=9,23,13&amp;vcp=1&amp;pid=9ecf155d2&amp;color=0,0,0&amp;vtp=1&amp;bbb=1"/>
          <p:cNvGraphicFramePr>
            <a:graphicFrameLocks noGrp="1"/>
          </p:cNvGraphicFramePr>
          <p:nvPr>
            <p:extLst>
              <p:ext uri="{D42A27DB-BD31-4B8C-83A1-F6EECF244321}">
                <p14:modId xmlns:p14="http://schemas.microsoft.com/office/powerpoint/2010/main" val="3173061963"/>
              </p:ext>
            </p:extLst>
          </p:nvPr>
        </p:nvGraphicFramePr>
        <p:xfrm>
          <a:off x="502920" y="3510663"/>
          <a:ext cx="11146536" cy="1165226"/>
        </p:xfrm>
        <a:graphic>
          <a:graphicData uri="http://schemas.openxmlformats.org/drawingml/2006/table">
            <a:tbl>
              <a:tblPr/>
              <a:tblGrid>
                <a:gridCol w="2221992">
                  <a:extLst>
                    <a:ext uri="{9D8B030D-6E8A-4147-A177-3AD203B41FA5}">
                      <a16:colId xmlns:a16="http://schemas.microsoft.com/office/drawing/2014/main" val="20000"/>
                    </a:ext>
                  </a:extLst>
                </a:gridCol>
                <a:gridCol w="5577840">
                  <a:extLst>
                    <a:ext uri="{9D8B030D-6E8A-4147-A177-3AD203B41FA5}">
                      <a16:colId xmlns:a16="http://schemas.microsoft.com/office/drawing/2014/main" val="20001"/>
                    </a:ext>
                  </a:extLst>
                </a:gridCol>
                <a:gridCol w="3346704">
                  <a:extLst>
                    <a:ext uri="{9D8B030D-6E8A-4147-A177-3AD203B41FA5}">
                      <a16:colId xmlns:a16="http://schemas.microsoft.com/office/drawing/2014/main" val="20002"/>
                    </a:ext>
                  </a:extLst>
                </a:gridCol>
              </a:tblGrid>
              <a:tr h="385382">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主</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文学作品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人</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rowSpan="2">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人生苦味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《简·爱》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简·爱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vMerge="1">
                  <a:txBody>
                    <a:bodyPr/>
                    <a:lstStyle/>
                    <a:p>
                      <a:endParaRPr lang="zh-CN"/>
                    </a:p>
                  </a:txBody>
                  <a:tcPr/>
                </a:tc>
                <a:tc>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《钢铁是怎样炼成的》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保尔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O_10_BD.59_1#f6ca84f8a?vcp=1&amp;pid=a56c2cc8c&amp;color=0,0,0&amp;vtp=1&amp;bt=1&amp;bbb=1"/>
          <p:cNvSpPr/>
          <p:nvPr/>
        </p:nvSpPr>
        <p:spPr>
          <a:xfrm>
            <a:off x="502920" y="121596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（1）如果《孤岛》要纳入这一主题进行探究，是否可行？请结合文章内容阐述理由。（5分）</a:t>
            </a:r>
            <a:endParaRPr lang="en-US" altLang="zh-CN" sz="1800" dirty="0"/>
          </a:p>
        </p:txBody>
      </p:sp>
      <p:sp>
        <p:nvSpPr>
          <p:cNvPr id="3" name="QO_10_AN.60_1#f6ca84f8a?vcp=1&amp;pid=a56c2cc8c&amp;color=0,0,0&amp;vtp=1&amp;bbb=1&amp;hb=1"/>
          <p:cNvSpPr/>
          <p:nvPr/>
        </p:nvSpPr>
        <p:spPr>
          <a:xfrm>
            <a:off x="502920" y="1614426"/>
            <a:ext cx="11183112" cy="45451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可以入选。首先，从主人公呼日勒的经历来看，他的守卫边防生活充满了孤独与艰辛。</a:t>
            </a:r>
            <a:r>
              <a:rPr lang="en-US" altLang="zh-CN" sz="1800" b="1" i="0">
                <a:solidFill>
                  <a:srgbClr val="FF0000"/>
                </a:solidFill>
                <a:latin typeface="Times New Roman" pitchFamily="34" charset="0"/>
                <a:ea typeface="微软雅黑" pitchFamily="34" charset="-122"/>
                <a:cs typeface="Times New Roman" pitchFamily="34" charset="-120"/>
              </a:rPr>
              <a:t>他日复一日、</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年复一年地忍受着孤寂</a:t>
            </a:r>
            <a:r>
              <a:rPr lang="en-US" altLang="zh-CN" sz="1800" b="1" i="0" dirty="0">
                <a:solidFill>
                  <a:srgbClr val="FF0000"/>
                </a:solidFill>
                <a:latin typeface="Times New Roman" pitchFamily="34" charset="0"/>
                <a:ea typeface="微软雅黑" pitchFamily="34" charset="-122"/>
                <a:cs typeface="Times New Roman" pitchFamily="34" charset="-120"/>
              </a:rPr>
              <a:t>，这种长时间的孤独对于任何人来说都是一种难以言喻的苦难</a:t>
            </a:r>
            <a:r>
              <a:rPr lang="en-US" altLang="zh-CN" sz="1800" b="1" i="0">
                <a:solidFill>
                  <a:srgbClr val="FF0000"/>
                </a:solidFill>
                <a:latin typeface="Times New Roman" pitchFamily="34" charset="0"/>
                <a:ea typeface="微软雅黑" pitchFamily="34" charset="-122"/>
                <a:cs typeface="Times New Roman" pitchFamily="34" charset="-120"/>
              </a:rPr>
              <a:t>。他的生活空间狭小且简</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陋</a:t>
            </a:r>
            <a:r>
              <a:rPr lang="en-US" altLang="zh-CN" sz="1800" b="1" i="0" dirty="0">
                <a:solidFill>
                  <a:srgbClr val="FF0000"/>
                </a:solidFill>
                <a:latin typeface="Times New Roman" pitchFamily="34" charset="0"/>
                <a:ea typeface="微软雅黑" pitchFamily="34" charset="-122"/>
                <a:cs typeface="Times New Roman" pitchFamily="34" charset="-120"/>
              </a:rPr>
              <a:t>，仅仅是一个哨所，这种环境限制了他的活动范围，也增加了他的心理压力。此外，</a:t>
            </a:r>
            <a:r>
              <a:rPr lang="en-US" altLang="zh-CN" sz="1800" b="1" i="0">
                <a:solidFill>
                  <a:srgbClr val="FF0000"/>
                </a:solidFill>
                <a:latin typeface="Times New Roman" pitchFamily="34" charset="0"/>
                <a:ea typeface="微软雅黑" pitchFamily="34" charset="-122"/>
                <a:cs typeface="Times New Roman" pitchFamily="34" charset="-120"/>
              </a:rPr>
              <a:t>当他遇上极端天气时，</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哨所仿佛变成了茫茫雪原中的孤岛</a:t>
            </a:r>
            <a:r>
              <a:rPr lang="en-US" altLang="zh-CN" sz="1800" b="1" i="0" dirty="0">
                <a:solidFill>
                  <a:srgbClr val="FF0000"/>
                </a:solidFill>
                <a:latin typeface="Times New Roman" pitchFamily="34" charset="0"/>
                <a:ea typeface="微软雅黑" pitchFamily="34" charset="-122"/>
                <a:cs typeface="Times New Roman" pitchFamily="34" charset="-120"/>
              </a:rPr>
              <a:t>，与外界的联系几乎断绝，这种处境无疑加剧了他的苦难感。其次</a:t>
            </a:r>
            <a:r>
              <a:rPr lang="en-US" altLang="zh-CN" sz="1800" b="1" i="0">
                <a:solidFill>
                  <a:srgbClr val="FF0000"/>
                </a:solidFill>
                <a:latin typeface="Times New Roman" pitchFamily="34" charset="0"/>
                <a:ea typeface="微软雅黑" pitchFamily="34" charset="-122"/>
                <a:cs typeface="Times New Roman" pitchFamily="34" charset="-120"/>
              </a:rPr>
              <a:t>，从文章</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的内容来看</a:t>
            </a:r>
            <a:r>
              <a:rPr lang="en-US" altLang="zh-CN" sz="1800" b="1" i="0" dirty="0">
                <a:solidFill>
                  <a:srgbClr val="FF0000"/>
                </a:solidFill>
                <a:latin typeface="Times New Roman" pitchFamily="34" charset="0"/>
                <a:ea typeface="微软雅黑" pitchFamily="34" charset="-122"/>
                <a:cs typeface="Times New Roman" pitchFamily="34" charset="-120"/>
              </a:rPr>
              <a:t>，《孤岛》不仅描绘了呼日勒个人的苦难经历，还通过他的视角展现了边防战士们坚守岗位</a:t>
            </a:r>
            <a:r>
              <a:rPr lang="en-US" altLang="zh-CN" sz="1800" b="1" i="0">
                <a:solidFill>
                  <a:srgbClr val="FF0000"/>
                </a:solidFill>
                <a:latin typeface="Times New Roman" pitchFamily="34" charset="0"/>
                <a:ea typeface="微软雅黑" pitchFamily="34" charset="-122"/>
                <a:cs typeface="Times New Roman" pitchFamily="34" charset="-120"/>
              </a:rPr>
              <a:t>、保家</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卫国的伟大精神</a:t>
            </a:r>
            <a:r>
              <a:rPr lang="en-US" altLang="zh-CN" sz="1800" b="1" i="0" dirty="0">
                <a:solidFill>
                  <a:srgbClr val="FF0000"/>
                </a:solidFill>
                <a:latin typeface="Times New Roman" pitchFamily="34" charset="0"/>
                <a:ea typeface="微软雅黑" pitchFamily="34" charset="-122"/>
                <a:cs typeface="Times New Roman" pitchFamily="34" charset="-120"/>
              </a:rPr>
              <a:t>。这种精神与“人生苦味”主题相辅相成，既体现了个人在艰苦环境中的挣扎与奋斗</a:t>
            </a:r>
            <a:r>
              <a:rPr lang="en-US" altLang="zh-CN" sz="1800" b="1" i="0">
                <a:solidFill>
                  <a:srgbClr val="FF0000"/>
                </a:solidFill>
                <a:latin typeface="Times New Roman" pitchFamily="34" charset="0"/>
                <a:ea typeface="微软雅黑" pitchFamily="34" charset="-122"/>
                <a:cs typeface="Times New Roman" pitchFamily="34" charset="-120"/>
              </a:rPr>
              <a:t>，也展示了</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人类在面对困境时所展现出的坚韧与不屈</a:t>
            </a:r>
            <a:r>
              <a:rPr lang="en-US" altLang="zh-CN" sz="1800" b="1" i="0" dirty="0">
                <a:solidFill>
                  <a:srgbClr val="FF0000"/>
                </a:solidFill>
                <a:latin typeface="Times New Roman" pitchFamily="34" charset="0"/>
                <a:ea typeface="微软雅黑" pitchFamily="34" charset="-122"/>
                <a:cs typeface="Times New Roman" pitchFamily="34" charset="-120"/>
              </a:rPr>
              <a:t>。最后，从文学价值和社会意义来看，《孤岛</a:t>
            </a:r>
            <a:r>
              <a:rPr lang="en-US" altLang="zh-CN" sz="1800" b="1" i="0">
                <a:solidFill>
                  <a:srgbClr val="FF0000"/>
                </a:solidFill>
                <a:latin typeface="Times New Roman" pitchFamily="34" charset="0"/>
                <a:ea typeface="微软雅黑" pitchFamily="34" charset="-122"/>
                <a:cs typeface="Times New Roman" pitchFamily="34" charset="-120"/>
              </a:rPr>
              <a:t>》以其深刻的人物塑造</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和情节设置</a:t>
            </a:r>
            <a:r>
              <a:rPr lang="en-US" altLang="zh-CN" sz="1800" b="1" i="0" dirty="0">
                <a:solidFill>
                  <a:srgbClr val="FF0000"/>
                </a:solidFill>
                <a:latin typeface="Times New Roman" pitchFamily="34" charset="0"/>
                <a:ea typeface="微软雅黑" pitchFamily="34" charset="-122"/>
                <a:cs typeface="Times New Roman" pitchFamily="34" charset="-120"/>
              </a:rPr>
              <a:t>，成功地展现了“人生苦味”这一主题。它让读者更加深入地理解了边防战士们的艰辛与不易</a:t>
            </a:r>
            <a:r>
              <a:rPr lang="en-US" altLang="zh-CN" sz="1800" b="1" i="0">
                <a:solidFill>
                  <a:srgbClr val="FF0000"/>
                </a:solidFill>
                <a:latin typeface="Times New Roman" pitchFamily="34" charset="0"/>
                <a:ea typeface="微软雅黑" pitchFamily="34" charset="-122"/>
                <a:cs typeface="Times New Roman" pitchFamily="34" charset="-120"/>
              </a:rPr>
              <a:t>，也引</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发了读者对于人生意义和价值的思考</a:t>
            </a:r>
            <a:r>
              <a:rPr lang="en-US" altLang="zh-CN" sz="1800" b="1" i="0" dirty="0">
                <a:solidFill>
                  <a:srgbClr val="FF0000"/>
                </a:solidFill>
                <a:latin typeface="Times New Roman" pitchFamily="34" charset="0"/>
                <a:ea typeface="微软雅黑" pitchFamily="34" charset="-122"/>
                <a:cs typeface="Times New Roman" pitchFamily="34" charset="-120"/>
              </a:rPr>
              <a:t>。同时，这部作品也传递了积极向上的价值观，即面对苦难和困境时</a:t>
            </a:r>
            <a:r>
              <a:rPr lang="en-US" altLang="zh-CN" sz="1800" b="1" i="0">
                <a:solidFill>
                  <a:srgbClr val="FF0000"/>
                </a:solidFill>
                <a:latin typeface="Times New Roman" pitchFamily="34" charset="0"/>
                <a:ea typeface="微软雅黑" pitchFamily="34" charset="-122"/>
                <a:cs typeface="Times New Roman" pitchFamily="34" charset="-120"/>
              </a:rPr>
              <a:t>，我</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们应该保持坚定的信念和顽强的毅力</a:t>
            </a:r>
            <a:r>
              <a:rPr lang="en-US" altLang="zh-CN" sz="1800" b="1" i="0" dirty="0">
                <a:solidFill>
                  <a:srgbClr val="FF0000"/>
                </a:solidFill>
                <a:latin typeface="Times New Roman" pitchFamily="34" charset="0"/>
                <a:ea typeface="微软雅黑" pitchFamily="34" charset="-122"/>
                <a:cs typeface="Times New Roman" pitchFamily="34" charset="-120"/>
              </a:rPr>
              <a:t>，勇往直前。综上所述，《孤岛》纳入“人生苦味</a:t>
            </a:r>
            <a:r>
              <a:rPr lang="en-US" altLang="zh-CN" sz="1800" b="1" i="0">
                <a:solidFill>
                  <a:srgbClr val="FF0000"/>
                </a:solidFill>
                <a:latin typeface="Times New Roman" pitchFamily="34" charset="0"/>
                <a:ea typeface="微软雅黑" pitchFamily="34" charset="-122"/>
                <a:cs typeface="Times New Roman" pitchFamily="34" charset="-120"/>
              </a:rPr>
              <a:t>”这一主题进行探究是可</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行的</a:t>
            </a:r>
            <a:r>
              <a:rPr lang="en-US" altLang="zh-CN" b="1" i="0" dirty="0">
                <a:solidFill>
                  <a:srgbClr val="FF0000"/>
                </a:solidFill>
                <a:latin typeface="Times New Roman" pitchFamily="34" charset="0"/>
                <a:ea typeface="微软雅黑" pitchFamily="34" charset="-122"/>
                <a:cs typeface="Times New Roman" pitchFamily="34" charset="-120"/>
              </a:rPr>
              <a:t>，它不仅能够丰富这一主题的内涵，还能够引导读者深入思考。（5分）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500"/>
                                        <p:tgtEl>
                                          <p:spTgt spid="3">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wipe(left)">
                                      <p:cBhvr>
                                        <p:cTn id="4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O_10_BD.61_1#38d0b0cd9?vcp=1&amp;pid=a56c2cc8c&amp;color=0,0,0&amp;vtp=1&amp;bt=1&amp;bbb=1&amp;hb=1"/>
          <p:cNvSpPr/>
          <p:nvPr/>
        </p:nvSpPr>
        <p:spPr>
          <a:xfrm>
            <a:off x="502920" y="2438752"/>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（2）常言道：“苦是甜的开端，甜是苦的结晶。”你认为上表中的哪一位人物收获了“人生甜味</a:t>
            </a:r>
            <a:r>
              <a:rPr lang="en-US" altLang="zh-CN" sz="1800" b="0" i="0">
                <a:solidFill>
                  <a:srgbClr val="000000"/>
                </a:solidFill>
                <a:latin typeface="Times New Roman" pitchFamily="34" charset="0"/>
                <a:ea typeface="微软雅黑" pitchFamily="34" charset="-122"/>
                <a:cs typeface="Times New Roman" pitchFamily="34" charset="-120"/>
              </a:rPr>
              <a:t>”？请联系整本书</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相关内容阐述理由</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Times New Roman" pitchFamily="34" charset="0"/>
                <a:ea typeface="微软雅黑" pitchFamily="34" charset="-122"/>
                <a:cs typeface="Times New Roman" pitchFamily="34" charset="-120"/>
              </a:rPr>
              <a:t>（4分）</a:t>
            </a:r>
            <a:endParaRPr lang="en-US" altLang="zh-CN" dirty="0"/>
          </a:p>
        </p:txBody>
      </p:sp>
      <p:sp>
        <p:nvSpPr>
          <p:cNvPr id="3" name="QO_10_AN.62_1#38d0b0cd9?vcp=1&amp;pid=a56c2cc8c&amp;color=0,0,0&amp;vtp=1&amp;bbb=1&amp;hb=1"/>
          <p:cNvSpPr/>
          <p:nvPr/>
        </p:nvSpPr>
        <p:spPr>
          <a:xfrm>
            <a:off x="502920" y="3266919"/>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【示例一】简·爱在苦难中激发反抗意识，塑造坚强性格，锻炼坚定意志，学会了冷静理智，</a:t>
            </a:r>
            <a:r>
              <a:rPr lang="en-US" altLang="zh-CN" sz="1800" b="1" i="0">
                <a:solidFill>
                  <a:srgbClr val="FF0000"/>
                </a:solidFill>
                <a:latin typeface="Times New Roman" pitchFamily="34" charset="0"/>
                <a:ea typeface="微软雅黑" pitchFamily="34" charset="-122"/>
                <a:cs typeface="Times New Roman" pitchFamily="34" charset="-120"/>
              </a:rPr>
              <a:t>最后找到了真爱，</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这是甜</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示例二】在苦难下长大的保尔成长为一个有着伟大的革命理想、崇高的道德品质、钢铁般意志的英雄</a:t>
            </a:r>
            <a:r>
              <a:rPr lang="en-US" altLang="zh-CN" sz="1800" b="1" i="0">
                <a:solidFill>
                  <a:srgbClr val="FF0000"/>
                </a:solidFill>
                <a:latin typeface="Times New Roman" pitchFamily="34" charset="0"/>
                <a:ea typeface="微软雅黑" pitchFamily="34" charset="-122"/>
                <a:cs typeface="Times New Roman" pitchFamily="34" charset="-120"/>
              </a:rPr>
              <a:t>，这是</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甜</a:t>
            </a:r>
            <a:r>
              <a:rPr lang="en-US" altLang="zh-CN" b="1" i="0" dirty="0">
                <a:solidFill>
                  <a:srgbClr val="FF0000"/>
                </a:solidFill>
                <a:latin typeface="Times New Roman" pitchFamily="34" charset="0"/>
                <a:ea typeface="微软雅黑" pitchFamily="34" charset="-122"/>
                <a:cs typeface="Times New Roman" pitchFamily="34" charset="-120"/>
              </a:rPr>
              <a:t>。（4分，言之有理即可）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C_7_BD#acac3e189?vcp=1&amp;pid=4e7d904c9&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［2024杭州临平区模拟］</a:t>
            </a:r>
            <a:endParaRPr lang="en-US" altLang="zh-CN" sz="2400" dirty="0"/>
          </a:p>
        </p:txBody>
      </p:sp>
      <p:sp>
        <p:nvSpPr>
          <p:cNvPr id="3" name="QM_8_BD.63_1#c03dc5226?sp=1&amp;vcp=1&amp;pid=acac3e189&amp;color=0,0,0&amp;vtp=1&amp;bbb=1&amp;hb=1"/>
          <p:cNvSpPr/>
          <p:nvPr/>
        </p:nvSpPr>
        <p:spPr>
          <a:xfrm>
            <a:off x="502920" y="1270000"/>
            <a:ext cx="11183112" cy="3284855"/>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窗</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澳大利亚］泰格特</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在一家医院的病房里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曾住过两位病人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他们的病情都很严重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这间病房十分窄小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仅能容下两张病床</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病房设有一扇门和一扇窗户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门通向走廊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透过窗户可以看到外面的世界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其中一位病人经允许</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可以分别在</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每天上午和下午起身坐上一个小时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这位病人的病床靠近窗口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而另一位病人则不得不日夜躺在床上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当然</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两位病人都需要静养治疗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使他们感到痛苦的是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两人的病情不允许他们做任何事情借以消遣</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既不能读书阅</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也不能听收音机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看电视</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只有静静地躺着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而且只有他们两个人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两人经常谈天</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一谈就是几个</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小时</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他们谈起各自的家庭妻小</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各自的工作</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各自在战争中做过什么</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曾在哪些地方度假</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等等</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63_2#c03dc5226?sp=1&amp;vcp=1&amp;pid=acac3e189&amp;color=0,0,0&amp;vtp=1&amp;bbb=1&amp;hb=1"/>
          <p:cNvSpPr/>
          <p:nvPr/>
        </p:nvSpPr>
        <p:spPr>
          <a:xfrm>
            <a:off x="502920" y="4568190"/>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每天上午和下午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时间一到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靠近窗的病人就被扶起身来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开始一小时的仰坐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每当这时</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他就开始为</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同伴描述起他所见到的窗外的一切</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渐渐地</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每天的这两个小时</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几乎就成了他和同伴生活中的全部内容了</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8_BD.63_3#c03dc5226?sp=1&amp;vcp=1&amp;pid=acac3e189&amp;color=0,0,0&amp;vtp=1&amp;bbb=1&amp;hb=1"/>
          <p:cNvSpPr/>
          <p:nvPr/>
        </p:nvSpPr>
        <p:spPr>
          <a:xfrm>
            <a:off x="502920" y="5387975"/>
            <a:ext cx="11183112"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很显然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这个窗户俯瞰着一座公园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公园里面有一泓湖水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湖面上照例漫游着一群群野鸭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天鹅</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公园</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里的孩子们有的在扔面包喂这些水禽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有的在摆弄游艇模型</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100"/>
              </a:lnSpc>
            </a:pPr>
            <a:endParaRPr lang="en-US" altLang="zh-CN"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63_3#c03dc5226?sp=1&amp;vcp=1&amp;pid=acac3e189&amp;color=0,0,0&amp;vtp=1&amp;bbb=1&amp;hb=1">
            <a:extLst>
              <a:ext uri="{FF2B5EF4-FFF2-40B4-BE49-F238E27FC236}">
                <a16:creationId xmlns:a16="http://schemas.microsoft.com/office/drawing/2014/main" id="{4551B8B9-6361-18BA-EBBE-FA970114FF9D}"/>
              </a:ext>
            </a:extLst>
          </p:cNvPr>
          <p:cNvSpPr/>
          <p:nvPr/>
        </p:nvSpPr>
        <p:spPr>
          <a:xfrm>
            <a:off x="502920" y="996420"/>
            <a:ext cx="11183112" cy="1633855"/>
          </a:xfrm>
          <a:prstGeom prst="rect">
            <a:avLst/>
          </a:prstGeom>
          <a:noFill/>
          <a:ln/>
        </p:spPr>
        <p:txBody>
          <a:bodyPr wrap="none" lIns="0" tIns="0" rIns="0" bIns="0" rtlCol="0" anchor="t"/>
          <a:lstStyle/>
          <a:p>
            <a:pPr latinLnBrk="1">
              <a:lnSpc>
                <a:spcPts val="200"/>
              </a:lnSpc>
            </a:pPr>
            <a:endParaRPr lang="en-US" altLang="zh-CN" sz="100" b="0" i="0" spc="-9900">
              <a:solidFill>
                <a:srgbClr val="000000"/>
              </a:solidFill>
              <a:latin typeface="Times New Roman" pitchFamily="34" charset="0"/>
              <a:ea typeface="楷体" pitchFamily="34" charset="-122"/>
              <a:cs typeface="Times New Roman" pitchFamily="34" charset="-120"/>
            </a:endParaRPr>
          </a:p>
          <a:p>
            <a:pPr latinLnBrk="1">
              <a:lnSpc>
                <a:spcPts val="3300"/>
              </a:lnSpc>
            </a:pPr>
            <a:r>
              <a:rPr lang="en-US" altLang="zh-CN" b="0" i="0">
                <a:solidFill>
                  <a:srgbClr val="000000"/>
                </a:solidFill>
                <a:latin typeface="Times New Roman" pitchFamily="34" charset="0"/>
                <a:ea typeface="楷体" pitchFamily="34" charset="-122"/>
                <a:cs typeface="Times New Roman" pitchFamily="34" charset="-120"/>
              </a:rPr>
              <a:t>一</a:t>
            </a:r>
            <a:r>
              <a:rPr lang="en-US" altLang="zh-CN" sz="1800" b="0" i="0">
                <a:solidFill>
                  <a:srgbClr val="000000"/>
                </a:solidFill>
                <a:latin typeface="Times New Roman" pitchFamily="34" charset="0"/>
                <a:ea typeface="楷体" pitchFamily="34" charset="-122"/>
                <a:cs typeface="Times New Roman" pitchFamily="34" charset="-120"/>
              </a:rPr>
              <a:t>对对年轻的情侣手挽着手在树荫下散步</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公园里鲜花盛开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主要有玫瑰花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但四周还有五彩斑斓</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争妍斗艳</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的牡丹花和金盏草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在公园那端的一角</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有一块网球场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有时那儿进行的比赛确实精彩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不时也有几场板球赛</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虽然球艺够不上正式决赛的水平</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但有的看总</a:t>
            </a:r>
            <a:r>
              <a:rPr lang="en-US" altLang="zh-CN" b="0" i="0">
                <a:solidFill>
                  <a:srgbClr val="000000"/>
                </a:solidFill>
                <a:latin typeface="Times New Roman" pitchFamily="34" charset="0"/>
                <a:ea typeface="楷体" pitchFamily="34" charset="-122"/>
                <a:cs typeface="Times New Roman" pitchFamily="34" charset="-120"/>
              </a:rPr>
              <a:t>比没有强</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那边还有一块用于玩滚木球的草坪</a:t>
            </a:r>
            <a:r>
              <a:rPr lang="en-US" altLang="zh-CN" b="0" i="0">
                <a:solidFill>
                  <a:srgbClr val="000000"/>
                </a:solidFill>
                <a:latin typeface="Times New Roman" pitchFamily="34" charset="0"/>
                <a:ea typeface="KaiTi" pitchFamily="34" charset="-122"/>
                <a:cs typeface="Times New Roman" pitchFamily="34" charset="-120"/>
              </a:rPr>
              <a:t>。</a:t>
            </a:r>
            <a:r>
              <a:rPr lang="en-US" altLang="zh-CN" b="0" i="0">
                <a:solidFill>
                  <a:srgbClr val="000000"/>
                </a:solidFill>
                <a:latin typeface="Times New Roman" pitchFamily="34" charset="0"/>
                <a:ea typeface="楷体" pitchFamily="34" charset="-122"/>
                <a:cs typeface="Times New Roman" pitchFamily="34" charset="-120"/>
              </a:rPr>
              <a:t>公园的尽头是一</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排商店</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在这些商店的后边闹市区隐约可见</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63_4#c03dc5226?sp=1&amp;vcp=1&amp;pid=acac3e189&amp;color=0,0,0&amp;vtp=1&amp;bbb=1&amp;hb=1">
            <a:extLst>
              <a:ext uri="{FF2B5EF4-FFF2-40B4-BE49-F238E27FC236}">
                <a16:creationId xmlns:a16="http://schemas.microsoft.com/office/drawing/2014/main" id="{140F6F76-77FD-6E11-512F-FAAE6CB886AA}"/>
              </a:ext>
            </a:extLst>
          </p:cNvPr>
          <p:cNvSpPr/>
          <p:nvPr/>
        </p:nvSpPr>
        <p:spPr>
          <a:xfrm>
            <a:off x="502920" y="2658010"/>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④</a:t>
            </a:r>
            <a:r>
              <a:rPr lang="en-US" altLang="zh-CN" sz="1800" b="0" i="0" dirty="0">
                <a:solidFill>
                  <a:srgbClr val="000000"/>
                </a:solidFill>
                <a:latin typeface="Times New Roman" pitchFamily="34" charset="0"/>
                <a:ea typeface="楷体" pitchFamily="34" charset="-122"/>
                <a:cs typeface="Times New Roman" pitchFamily="34" charset="-120"/>
              </a:rPr>
              <a:t>躺着的病人津津有味地听这一切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这个时刻的每一分钟对他来说都是一种享受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描述仍在继续</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一个孩</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童怎样差一点跌入湖中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身着夏装的姑娘是多么美丽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动人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接着又是一场扣人心弦的网球赛</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他听着这栩栩</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如生的描述</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仿佛亲眼看到了窗外所发生的一切</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63_5#c03dc5226?sp=1&amp;vcp=1&amp;pid=acac3e189&amp;color=0,0,0&amp;vtp=1&amp;bbb=1&amp;hb=1">
            <a:extLst>
              <a:ext uri="{FF2B5EF4-FFF2-40B4-BE49-F238E27FC236}">
                <a16:creationId xmlns:a16="http://schemas.microsoft.com/office/drawing/2014/main" id="{B99CA1EF-2845-ED78-059B-E9FAB56E31A1}"/>
              </a:ext>
            </a:extLst>
          </p:cNvPr>
          <p:cNvSpPr/>
          <p:nvPr/>
        </p:nvSpPr>
        <p:spPr>
          <a:xfrm>
            <a:off x="502920" y="3902610"/>
            <a:ext cx="111831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⑤</a:t>
            </a:r>
            <a:r>
              <a:rPr lang="en-US" altLang="zh-CN" sz="1800" b="0" i="0" dirty="0">
                <a:solidFill>
                  <a:srgbClr val="000000"/>
                </a:solidFill>
                <a:latin typeface="Times New Roman" pitchFamily="34" charset="0"/>
                <a:ea typeface="楷体" pitchFamily="34" charset="-122"/>
                <a:cs typeface="Times New Roman" pitchFamily="34" charset="-120"/>
              </a:rPr>
              <a:t>一天下午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当他听到靠窗的病人说到一名板球队员正慢悠悠地把球击得四处皆是时</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不靠窗的病人突然</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产生了一个想法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为什么偏是他有幸能观赏到窗外的一切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为什么自己不应得到这种机会</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他为自己会有这种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想法而感到惭愧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竭力不再这么想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可是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他愈加克制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这种想法却变得愈加强烈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直至几天以后</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这个想法</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已经进一步变为紧挨着窗口的为什么不该是我呢</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8_BD.63_6#c03dc5226?sp=1&amp;vcp=1&amp;pid=acac3e189&amp;color=0,0,0&amp;vtp=1&amp;bbb=1&amp;hb=1">
            <a:extLst>
              <a:ext uri="{FF2B5EF4-FFF2-40B4-BE49-F238E27FC236}">
                <a16:creationId xmlns:a16="http://schemas.microsoft.com/office/drawing/2014/main" id="{E5811F92-7304-DC35-41F3-F805E9403763}"/>
              </a:ext>
            </a:extLst>
          </p:cNvPr>
          <p:cNvSpPr/>
          <p:nvPr/>
        </p:nvSpPr>
        <p:spPr>
          <a:xfrm>
            <a:off x="502920" y="5553610"/>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⑥【甲】</a:t>
            </a:r>
            <a:r>
              <a:rPr lang="en-US" altLang="zh-CN" sz="1800" b="0" i="0" u="sng" dirty="0">
                <a:solidFill>
                  <a:srgbClr val="000000"/>
                </a:solidFill>
                <a:latin typeface="Times New Roman" pitchFamily="34" charset="0"/>
                <a:ea typeface="楷体" pitchFamily="34" charset="-122"/>
                <a:cs typeface="Times New Roman" pitchFamily="34" charset="-120"/>
              </a:rPr>
              <a:t>他白昼无时不为这一想法所困扰</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晚上</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又彻夜难眠</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结果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病情一天天加重了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医生们对其病</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因不得而知</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extLst>
      <p:ext uri="{BB962C8B-B14F-4D97-AF65-F5344CB8AC3E}">
        <p14:creationId xmlns:p14="http://schemas.microsoft.com/office/powerpoint/2010/main" val="3324891671"/>
      </p:ext>
    </p:extLst>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63_7#c03dc5226?sp=1&amp;vcp=1&amp;pid=acac3e189&amp;color=0,0,0&amp;vtp=1&amp;bbb=1&amp;hb=1">
            <a:extLst>
              <a:ext uri="{FF2B5EF4-FFF2-40B4-BE49-F238E27FC236}">
                <a16:creationId xmlns:a16="http://schemas.microsoft.com/office/drawing/2014/main" id="{8835BC5C-9654-2E50-FA6D-60D7808E8A7A}"/>
              </a:ext>
            </a:extLst>
          </p:cNvPr>
          <p:cNvSpPr/>
          <p:nvPr/>
        </p:nvSpPr>
        <p:spPr>
          <a:xfrm>
            <a:off x="502920" y="1414218"/>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⑦</a:t>
            </a:r>
            <a:r>
              <a:rPr lang="en-US" altLang="zh-CN" sz="1800" b="0" i="0" dirty="0">
                <a:solidFill>
                  <a:srgbClr val="000000"/>
                </a:solidFill>
                <a:latin typeface="Times New Roman" pitchFamily="34" charset="0"/>
                <a:ea typeface="楷体" pitchFamily="34" charset="-122"/>
                <a:cs typeface="Times New Roman" pitchFamily="34" charset="-120"/>
              </a:rPr>
              <a:t>一天晚上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他照例睁着双眼盯着天花板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他的同伴突然醒来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开始大声咳嗽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呼吸急促</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时断时</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续</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液体已经充塞了他的肺腔</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他两手摸索着</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在找电铃的按钮</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只要电铃一响</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值班的护士就立即赶来</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63_8#c03dc5226?sp=1&amp;vcp=1&amp;pid=acac3e189&amp;color=0,0,0&amp;vtp=1&amp;bbb=1&amp;hb=1">
            <a:extLst>
              <a:ext uri="{FF2B5EF4-FFF2-40B4-BE49-F238E27FC236}">
                <a16:creationId xmlns:a16="http://schemas.microsoft.com/office/drawing/2014/main" id="{AE429D20-61ED-C8CF-4CC2-C2E8C37CE2EB}"/>
              </a:ext>
            </a:extLst>
          </p:cNvPr>
          <p:cNvSpPr/>
          <p:nvPr/>
        </p:nvSpPr>
        <p:spPr>
          <a:xfrm>
            <a:off x="502920" y="2231893"/>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⑧</a:t>
            </a:r>
            <a:r>
              <a:rPr lang="en-US" altLang="zh-CN" sz="1800" b="0" i="0" dirty="0">
                <a:solidFill>
                  <a:srgbClr val="000000"/>
                </a:solidFill>
                <a:latin typeface="Times New Roman" pitchFamily="34" charset="0"/>
                <a:ea typeface="楷体" pitchFamily="34" charset="-122"/>
                <a:cs typeface="Times New Roman" pitchFamily="34" charset="-120"/>
              </a:rPr>
              <a:t>但是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另一位病人却纹丝不动地看着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心想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他凭什么要占据窗口那张床位呢</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痛苦的咳嗽声打破了黑</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夜的沉静</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一声又一声</a:t>
            </a:r>
            <a:r>
              <a:rPr lang="en-US" altLang="zh-CN" b="0" i="0" dirty="0">
                <a:solidFill>
                  <a:srgbClr val="000000"/>
                </a:solidFill>
                <a:latin typeface="SimSun" panose="02010600030101010101" pitchFamily="2" charset="-122"/>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卡住了</a:t>
            </a:r>
            <a:r>
              <a:rPr lang="en-US" altLang="zh-CN" b="0" i="0" dirty="0">
                <a:solidFill>
                  <a:srgbClr val="000000"/>
                </a:solidFill>
                <a:latin typeface="SimSun" panose="02010600030101010101" pitchFamily="2" charset="-122"/>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停止了</a:t>
            </a:r>
            <a:r>
              <a:rPr lang="en-US" altLang="zh-CN" b="0" i="0" dirty="0">
                <a:solidFill>
                  <a:srgbClr val="000000"/>
                </a:solidFill>
                <a:latin typeface="SimSun" panose="02010600030101010101" pitchFamily="2" charset="-122"/>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直至最后呼吸声也停止了</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63_9#c03dc5226?sp=1&amp;vcp=1&amp;pid=acac3e189&amp;color=0,0,0&amp;vtp=1&amp;bbb=1">
            <a:extLst>
              <a:ext uri="{FF2B5EF4-FFF2-40B4-BE49-F238E27FC236}">
                <a16:creationId xmlns:a16="http://schemas.microsoft.com/office/drawing/2014/main" id="{E28DA9A8-846F-35E3-7472-08DB0D32D54D}"/>
              </a:ext>
            </a:extLst>
          </p:cNvPr>
          <p:cNvSpPr/>
          <p:nvPr/>
        </p:nvSpPr>
        <p:spPr>
          <a:xfrm>
            <a:off x="502920" y="3046661"/>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⑨</a:t>
            </a:r>
            <a:r>
              <a:rPr lang="en-US" altLang="zh-CN" sz="1800" b="0" i="0" dirty="0">
                <a:solidFill>
                  <a:srgbClr val="000000"/>
                </a:solidFill>
                <a:latin typeface="Times New Roman" pitchFamily="34" charset="0"/>
                <a:ea typeface="楷体" pitchFamily="34" charset="-122"/>
                <a:cs typeface="Times New Roman" pitchFamily="34" charset="-120"/>
              </a:rPr>
              <a:t>另一位病人仍然继续盯着天花板</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5" name="QM_8_BD.63_10#c03dc5226?sp=1&amp;vcp=1&amp;pid=acac3e189&amp;color=0,0,0&amp;vtp=1&amp;bbb=1&amp;hb=1">
            <a:extLst>
              <a:ext uri="{FF2B5EF4-FFF2-40B4-BE49-F238E27FC236}">
                <a16:creationId xmlns:a16="http://schemas.microsoft.com/office/drawing/2014/main" id="{BA317E6E-BEAB-4399-6178-07C085F4E262}"/>
              </a:ext>
            </a:extLst>
          </p:cNvPr>
          <p:cNvSpPr/>
          <p:nvPr/>
        </p:nvSpPr>
        <p:spPr>
          <a:xfrm>
            <a:off x="502920" y="3457443"/>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⑩</a:t>
            </a:r>
            <a:r>
              <a:rPr lang="en-US" altLang="zh-CN" sz="1800" b="0" i="0" dirty="0">
                <a:solidFill>
                  <a:srgbClr val="000000"/>
                </a:solidFill>
                <a:latin typeface="Times New Roman" pitchFamily="34" charset="0"/>
                <a:ea typeface="楷体" pitchFamily="34" charset="-122"/>
                <a:cs typeface="Times New Roman" pitchFamily="34" charset="-120"/>
              </a:rPr>
              <a:t>第二天早晨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医护人员送来了漱洗水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发现那个病人早已咽气了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他们静悄悄地将尸体抬了出去</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丝毫</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没有大惊小怪</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6" name="QM_8_BD.63_11#c03dc5226?sp=1&amp;vcp=1&amp;pid=acac3e189&amp;color=0,0,0&amp;vtp=1&amp;bbb=1&amp;hb=1">
            <a:extLst>
              <a:ext uri="{FF2B5EF4-FFF2-40B4-BE49-F238E27FC236}">
                <a16:creationId xmlns:a16="http://schemas.microsoft.com/office/drawing/2014/main" id="{F323A4E9-A2BA-FF22-5978-D7D1E935B1C7}"/>
              </a:ext>
            </a:extLst>
          </p:cNvPr>
          <p:cNvSpPr/>
          <p:nvPr/>
        </p:nvSpPr>
        <p:spPr>
          <a:xfrm>
            <a:off x="502920" y="4277228"/>
            <a:ext cx="11183112" cy="770255"/>
          </a:xfrm>
          <a:prstGeom prst="rect">
            <a:avLst/>
          </a:prstGeom>
          <a:noFill/>
          <a:ln/>
        </p:spPr>
        <p:txBody>
          <a:bodyPr wrap="none" lIns="0" tIns="0" rIns="0" bIns="0" rtlCol="0" anchor="t"/>
          <a:lstStyle/>
          <a:p>
            <a:pPr algn="l" latinLnBrk="1">
              <a:lnSpc>
                <a:spcPts val="3300"/>
              </a:lnSpc>
            </a:pPr>
            <a:r>
              <a:rPr lang="en-US" altLang="zh-CN" sz="1800" b="0" i="0" spc="-50" dirty="0">
                <a:solidFill>
                  <a:srgbClr val="000000"/>
                </a:solidFill>
                <a:latin typeface="SimSun" pitchFamily="34" charset="0"/>
                <a:ea typeface="SimSun" pitchFamily="34" charset="-122"/>
                <a:cs typeface="SimSun" pitchFamily="34" charset="-120"/>
              </a:rPr>
              <a:t>    </a:t>
            </a:r>
            <a:r>
              <a:rPr lang="en-US" altLang="zh-CN" sz="1800" b="0" i="0" spc="-50" dirty="0">
                <a:solidFill>
                  <a:srgbClr val="000000"/>
                </a:solidFill>
                <a:latin typeface="Times New Roman" pitchFamily="34" charset="0"/>
                <a:ea typeface="KaiTi" pitchFamily="34" charset="-122"/>
                <a:cs typeface="Times New Roman" pitchFamily="34" charset="-120"/>
              </a:rPr>
              <a:t>⑪</a:t>
            </a:r>
            <a:r>
              <a:rPr lang="en-US" altLang="zh-CN" sz="1800" b="0" i="0" spc="-50" dirty="0">
                <a:solidFill>
                  <a:srgbClr val="000000"/>
                </a:solidFill>
                <a:latin typeface="Times New Roman" pitchFamily="34" charset="0"/>
                <a:ea typeface="楷体" pitchFamily="34" charset="-122"/>
                <a:cs typeface="Times New Roman" pitchFamily="34" charset="-120"/>
              </a:rPr>
              <a:t>稍过几天</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似乎这时开口已经正当得体</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剩下的这位病人就立刻提出是否能让他挪到窗口的那张床上去</a:t>
            </a:r>
            <a:r>
              <a:rPr lang="en-US" altLang="zh-CN" sz="1800" b="0" i="0" spc="-50">
                <a:solidFill>
                  <a:srgbClr val="000000"/>
                </a:solidFill>
                <a:latin typeface="Times New Roman" pitchFamily="34" charset="0"/>
                <a:ea typeface="KaiTi" pitchFamily="34" charset="-122"/>
                <a:cs typeface="Times New Roman" pitchFamily="34" charset="-120"/>
              </a:rPr>
              <a:t>。</a:t>
            </a:r>
            <a:r>
              <a:rPr lang="en-US" altLang="zh-CN" sz="1800" b="0" i="0" spc="-50">
                <a:solidFill>
                  <a:srgbClr val="000000"/>
                </a:solidFill>
                <a:latin typeface="Times New Roman" pitchFamily="34" charset="0"/>
                <a:ea typeface="楷体" pitchFamily="34" charset="-122"/>
                <a:cs typeface="Times New Roman" pitchFamily="34" charset="-120"/>
              </a:rPr>
              <a:t>医</a:t>
            </a:r>
          </a:p>
          <a:p>
            <a:pPr latinLnBrk="1">
              <a:lnSpc>
                <a:spcPts val="3100"/>
              </a:lnSpc>
            </a:pPr>
            <a:r>
              <a:rPr lang="en-US" altLang="zh-CN" b="0" i="0" spc="-50">
                <a:solidFill>
                  <a:srgbClr val="000000"/>
                </a:solidFill>
                <a:latin typeface="Times New Roman" pitchFamily="34" charset="0"/>
                <a:ea typeface="楷体" pitchFamily="34" charset="-122"/>
                <a:cs typeface="Times New Roman" pitchFamily="34" charset="-120"/>
              </a:rPr>
              <a:t>护人员把他抬了过去</a:t>
            </a:r>
            <a:r>
              <a:rPr lang="en-US" altLang="zh-CN" b="0" i="0" spc="-50" dirty="0">
                <a:solidFill>
                  <a:srgbClr val="000000"/>
                </a:solidFill>
                <a:latin typeface="Times New Roman" pitchFamily="34" charset="0"/>
                <a:ea typeface="KaiTi"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将他舒舒服服地安顿在那张病床上</a:t>
            </a:r>
            <a:r>
              <a:rPr lang="en-US" altLang="zh-CN" b="0" i="0" spc="-50" dirty="0">
                <a:solidFill>
                  <a:srgbClr val="000000"/>
                </a:solidFill>
                <a:latin typeface="Times New Roman" pitchFamily="34" charset="0"/>
                <a:ea typeface="KaiTi"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接着他们离开了病房</a:t>
            </a:r>
            <a:r>
              <a:rPr lang="en-US" altLang="zh-CN" b="0" i="0" spc="-50" dirty="0">
                <a:solidFill>
                  <a:srgbClr val="000000"/>
                </a:solidFill>
                <a:latin typeface="Times New Roman" pitchFamily="34" charset="0"/>
                <a:ea typeface="KaiTi"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剩下他一个人静静地躺在那儿</a:t>
            </a:r>
            <a:r>
              <a:rPr lang="en-US" altLang="zh-CN" b="0" i="0" spc="-50" dirty="0">
                <a:solidFill>
                  <a:srgbClr val="000000"/>
                </a:solidFill>
                <a:latin typeface="Times New Roman" pitchFamily="34" charset="0"/>
                <a:ea typeface="KaiTi" pitchFamily="34" charset="-122"/>
                <a:cs typeface="Times New Roman" pitchFamily="34" charset="-120"/>
              </a:rPr>
              <a:t>。</a:t>
            </a:r>
            <a:endParaRPr lang="en-US" altLang="zh-CN" spc="-50" dirty="0"/>
          </a:p>
        </p:txBody>
      </p:sp>
      <p:sp>
        <p:nvSpPr>
          <p:cNvPr id="7" name="QM_8_BD.63_12#c03dc5226?sp=1&amp;vcp=1&amp;pid=acac3e189&amp;color=0,0,0&amp;vtp=1&amp;bbb=1">
            <a:extLst>
              <a:ext uri="{FF2B5EF4-FFF2-40B4-BE49-F238E27FC236}">
                <a16:creationId xmlns:a16="http://schemas.microsoft.com/office/drawing/2014/main" id="{35E4B5D4-6E45-FD8E-D49B-065EABCE97BE}"/>
              </a:ext>
            </a:extLst>
          </p:cNvPr>
          <p:cNvSpPr/>
          <p:nvPr/>
        </p:nvSpPr>
        <p:spPr>
          <a:xfrm>
            <a:off x="502920" y="5091996"/>
            <a:ext cx="11183112" cy="351155"/>
          </a:xfrm>
          <a:prstGeom prst="rect">
            <a:avLst/>
          </a:prstGeom>
          <a:noFill/>
          <a:ln/>
        </p:spPr>
        <p:txBody>
          <a:bodyPr wrap="none" lIns="0" tIns="0" rIns="0" bIns="0" rtlCol="0" anchor="t"/>
          <a:lstStyle/>
          <a:p>
            <a:pPr algn="l" latinLnBrk="1">
              <a:lnSpc>
                <a:spcPts val="3100"/>
              </a:lnSpc>
            </a:pPr>
            <a:r>
              <a:rPr lang="en-US" altLang="zh-CN" sz="1800" b="0" i="0" spc="-50" dirty="0">
                <a:solidFill>
                  <a:srgbClr val="000000"/>
                </a:solidFill>
                <a:latin typeface="SimSun" pitchFamily="34" charset="0"/>
                <a:ea typeface="SimSun" pitchFamily="34" charset="-122"/>
                <a:cs typeface="SimSun" pitchFamily="34" charset="-120"/>
              </a:rPr>
              <a:t>    </a:t>
            </a:r>
            <a:r>
              <a:rPr lang="en-US" altLang="zh-CN" sz="1800" b="0" i="0" spc="-50" dirty="0">
                <a:solidFill>
                  <a:srgbClr val="000000"/>
                </a:solidFill>
                <a:latin typeface="Times New Roman" pitchFamily="34" charset="0"/>
                <a:ea typeface="KaiTi" pitchFamily="34" charset="-122"/>
                <a:cs typeface="Times New Roman" pitchFamily="34" charset="-120"/>
              </a:rPr>
              <a:t>⑫</a:t>
            </a:r>
            <a:r>
              <a:rPr lang="en-US" altLang="zh-CN" sz="1800" b="0" i="0" spc="-50" dirty="0">
                <a:solidFill>
                  <a:srgbClr val="000000"/>
                </a:solidFill>
                <a:latin typeface="Times New Roman" pitchFamily="34" charset="0"/>
                <a:ea typeface="楷体" pitchFamily="34" charset="-122"/>
                <a:cs typeface="Times New Roman" pitchFamily="34" charset="-120"/>
              </a:rPr>
              <a:t>医生刚一离开</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这位病人就十分痛苦地挣扎着</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用一只胳膊支起了身子</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口中气喘吁吁</a:t>
            </a:r>
            <a:r>
              <a:rPr lang="en-US" altLang="zh-CN" sz="1800" b="0" i="0" spc="-50" dirty="0">
                <a:solidFill>
                  <a:srgbClr val="000000"/>
                </a:solidFill>
                <a:latin typeface="Times New Roman" pitchFamily="34" charset="0"/>
                <a:ea typeface="KaiTi" pitchFamily="34" charset="-122"/>
                <a:cs typeface="Times New Roman" pitchFamily="34" charset="-120"/>
              </a:rPr>
              <a:t>。</a:t>
            </a:r>
            <a:r>
              <a:rPr lang="en-US" altLang="zh-CN" sz="1800" b="0" i="0" spc="-50" dirty="0">
                <a:solidFill>
                  <a:srgbClr val="000000"/>
                </a:solidFill>
                <a:latin typeface="Times New Roman" pitchFamily="34" charset="0"/>
                <a:ea typeface="楷体" pitchFamily="34" charset="-122"/>
                <a:cs typeface="Times New Roman" pitchFamily="34" charset="-120"/>
              </a:rPr>
              <a:t>他探头朝窗口望去</a:t>
            </a:r>
            <a:r>
              <a:rPr lang="en-US" altLang="zh-CN" sz="1800" b="0" i="0" spc="-50" dirty="0">
                <a:solidFill>
                  <a:srgbClr val="000000"/>
                </a:solidFill>
                <a:latin typeface="Times New Roman" pitchFamily="34" charset="0"/>
                <a:ea typeface="KaiTi" pitchFamily="34" charset="-122"/>
                <a:cs typeface="Times New Roman" pitchFamily="34" charset="-120"/>
              </a:rPr>
              <a:t>。</a:t>
            </a:r>
            <a:endParaRPr lang="en-US" altLang="zh-CN" sz="1800" spc="-50" dirty="0"/>
          </a:p>
        </p:txBody>
      </p:sp>
      <p:sp>
        <p:nvSpPr>
          <p:cNvPr id="8" name="QM_8_BD.63_13#c03dc5226?sp=1&amp;vcp=1&amp;pid=acac3e189&amp;color=0,0,0&amp;vtp=1&amp;bbb=1">
            <a:extLst>
              <a:ext uri="{FF2B5EF4-FFF2-40B4-BE49-F238E27FC236}">
                <a16:creationId xmlns:a16="http://schemas.microsoft.com/office/drawing/2014/main" id="{9CFC17E0-0B6E-1296-CA1B-727ADFCA9EE7}"/>
              </a:ext>
            </a:extLst>
          </p:cNvPr>
          <p:cNvSpPr/>
          <p:nvPr/>
        </p:nvSpPr>
        <p:spPr>
          <a:xfrm>
            <a:off x="502920" y="5497761"/>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⑬</a:t>
            </a:r>
            <a:r>
              <a:rPr lang="en-US" altLang="zh-CN" sz="1800" b="0" i="0" dirty="0">
                <a:solidFill>
                  <a:srgbClr val="000000"/>
                </a:solidFill>
                <a:latin typeface="Times New Roman" pitchFamily="34" charset="0"/>
                <a:ea typeface="楷体" pitchFamily="34" charset="-122"/>
                <a:cs typeface="Times New Roman" pitchFamily="34" charset="-120"/>
              </a:rPr>
              <a:t>他看到的只是光秃秃的一堵墙</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Tree>
    <p:extLst>
      <p:ext uri="{BB962C8B-B14F-4D97-AF65-F5344CB8AC3E}">
        <p14:creationId xmlns:p14="http://schemas.microsoft.com/office/powerpoint/2010/main" val="1629553253"/>
      </p:ext>
    </p:extLst>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M_8#c03dc5226?vcp=1&amp;pid=acac3e189&amp;color=0,0,0&amp;mp=1&amp;vtp=1&amp;bt=1&amp;bbb=1"/>
          <p:cNvSpPr/>
          <p:nvPr/>
        </p:nvSpPr>
        <p:spPr>
          <a:xfrm>
            <a:off x="502920" y="2287272"/>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KaiTi" pitchFamily="34" charset="-122"/>
                <a:cs typeface="Times New Roman" pitchFamily="34" charset="-120"/>
              </a:rPr>
              <a:t>【梳理情节】</a:t>
            </a:r>
            <a:endParaRPr lang="en-US" altLang="zh-CN" sz="1800" dirty="0"/>
          </a:p>
        </p:txBody>
      </p:sp>
      <p:sp>
        <p:nvSpPr>
          <p:cNvPr id="3" name="QB_9_BD.64_1#b3f60f86a?sp=1&amp;vcp=1&amp;pid=c03dc5226&amp;color=0,0,0&amp;vtp=1&amp;bbb=1"/>
          <p:cNvSpPr/>
          <p:nvPr/>
        </p:nvSpPr>
        <p:spPr>
          <a:xfrm>
            <a:off x="502920" y="264471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5.小说篇幅简短，故事情节跌宕起伏。请协助编剧组完成剧情梳理。（3分）</a:t>
            </a:r>
            <a:endParaRPr lang="en-US" altLang="zh-CN" sz="1800" dirty="0"/>
          </a:p>
        </p:txBody>
      </p:sp>
      <p:graphicFrame>
        <p:nvGraphicFramePr>
          <p:cNvPr id="36" name="QB_9_BD.64_2#b3f60f86a?colgroup=5,6,10,8,14&amp;vcp=1&amp;pid=c03dc5226&amp;color=0,0,0&amp;vtp=1&amp;bbb=1&amp;hb=1"/>
          <p:cNvGraphicFramePr>
            <a:graphicFrameLocks noGrp="1"/>
          </p:cNvGraphicFramePr>
          <p:nvPr>
            <p:extLst>
              <p:ext uri="{D42A27DB-BD31-4B8C-83A1-F6EECF244321}">
                <p14:modId xmlns:p14="http://schemas.microsoft.com/office/powerpoint/2010/main" val="3334216356"/>
              </p:ext>
            </p:extLst>
          </p:nvPr>
        </p:nvGraphicFramePr>
        <p:xfrm>
          <a:off x="502920" y="3136394"/>
          <a:ext cx="11128248" cy="1875663"/>
        </p:xfrm>
        <a:graphic>
          <a:graphicData uri="http://schemas.openxmlformats.org/drawingml/2006/table">
            <a:tbl>
              <a:tblPr/>
              <a:tblGrid>
                <a:gridCol w="1325880">
                  <a:extLst>
                    <a:ext uri="{9D8B030D-6E8A-4147-A177-3AD203B41FA5}">
                      <a16:colId xmlns:a16="http://schemas.microsoft.com/office/drawing/2014/main" val="20000"/>
                    </a:ext>
                  </a:extLst>
                </a:gridCol>
                <a:gridCol w="1664208">
                  <a:extLst>
                    <a:ext uri="{9D8B030D-6E8A-4147-A177-3AD203B41FA5}">
                      <a16:colId xmlns:a16="http://schemas.microsoft.com/office/drawing/2014/main" val="20001"/>
                    </a:ext>
                  </a:extLst>
                </a:gridCol>
                <a:gridCol w="2560320">
                  <a:extLst>
                    <a:ext uri="{9D8B030D-6E8A-4147-A177-3AD203B41FA5}">
                      <a16:colId xmlns:a16="http://schemas.microsoft.com/office/drawing/2014/main" val="20002"/>
                    </a:ext>
                  </a:extLst>
                </a:gridCol>
                <a:gridCol w="2112264">
                  <a:extLst>
                    <a:ext uri="{9D8B030D-6E8A-4147-A177-3AD203B41FA5}">
                      <a16:colId xmlns:a16="http://schemas.microsoft.com/office/drawing/2014/main" val="20003"/>
                    </a:ext>
                  </a:extLst>
                </a:gridCol>
                <a:gridCol w="3465576">
                  <a:extLst>
                    <a:ext uri="{9D8B030D-6E8A-4147-A177-3AD203B41FA5}">
                      <a16:colId xmlns:a16="http://schemas.microsoft.com/office/drawing/2014/main" val="20004"/>
                    </a:ext>
                  </a:extLst>
                </a:gridCol>
              </a:tblGrid>
              <a:tr h="38239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开</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发</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高</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结</a:t>
                      </a:r>
                      <a:r>
                        <a:rPr lang="en-US" altLang="zh-CN" sz="1800" b="1"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Times New Roman" pitchFamily="34" charset="0"/>
                          <a:ea typeface="微软雅黑" pitchFamily="34" charset="-122"/>
                          <a:cs typeface="Times New Roman" pitchFamily="34" charset="-120"/>
                        </a:rPr>
                        <a:t>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46633">
                <a:tc>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靠窗病人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被允许仰坐靠</a:t>
                      </a:r>
                    </a:p>
                    <a:p>
                      <a:pPr marL="0" lvl="0" indent="0"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①</a:t>
                      </a:r>
                      <a:r>
                        <a:rPr lang="en-US" altLang="zh-CN" sz="1800" i="0">
                          <a:solidFill>
                            <a:srgbClr val="000000"/>
                          </a:solidFill>
                          <a:latin typeface="SimSun" pitchFamily="34" charset="0"/>
                          <a:ea typeface="SimSun" pitchFamily="34" charset="-122"/>
                          <a:cs typeface="SimSun" pitchFamily="34" charset="-120"/>
                        </a:rPr>
                        <a:t>___________________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夜半病情加重生命</a:t>
                      </a:r>
                    </a:p>
                    <a:p>
                      <a:pPr marL="0" lvl="0" indent="0"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垂危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尸体被医生运走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6633">
                <a:tc>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不靠窗病人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静躺治疗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听靠窗病人描述窗外景</a:t>
                      </a:r>
                    </a:p>
                    <a:p>
                      <a:pPr marL="0" lvl="0" indent="0"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②</a:t>
                      </a:r>
                      <a:r>
                        <a:rPr lang="en-US" altLang="zh-CN" sz="1800" i="0">
                          <a:solidFill>
                            <a:srgbClr val="000000"/>
                          </a:solidFill>
                          <a:latin typeface="SimSun" pitchFamily="34" charset="0"/>
                          <a:ea typeface="SimSun" pitchFamily="34" charset="-122"/>
                          <a:cs typeface="SimSun" pitchFamily="34" charset="-120"/>
                        </a:rPr>
                        <a:t>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③</a:t>
                      </a:r>
                      <a:r>
                        <a:rPr lang="en-US" altLang="zh-CN" sz="1800" i="0">
                          <a:solidFill>
                            <a:srgbClr val="000000"/>
                          </a:solidFill>
                          <a:latin typeface="SimSun" pitchFamily="34" charset="0"/>
                          <a:ea typeface="SimSun" pitchFamily="34" charset="-122"/>
                          <a:cs typeface="SimSun" pitchFamily="34" charset="-120"/>
                        </a:rPr>
                        <a:t>___________________________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QB_9_AN.65_1#b3f60f86a.blank?vcp=1&amp;pid=c03dc5226&amp;color=0,0,0&amp;vpa=13&amp;vtp=1&amp;bbb=1&amp;hb=1"/>
          <p:cNvSpPr/>
          <p:nvPr/>
        </p:nvSpPr>
        <p:spPr>
          <a:xfrm>
            <a:off x="3565008" y="3525014"/>
            <a:ext cx="2433320" cy="683133"/>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给病友讲述窗外的风景</a:t>
            </a:r>
            <a:endParaRPr lang="en-US" altLang="zh-CN" dirty="0"/>
          </a:p>
        </p:txBody>
      </p:sp>
      <p:sp>
        <p:nvSpPr>
          <p:cNvPr id="6" name="QB_9_AN.66_1#b3f60f86a.blank?vcp=1&amp;pid=c03dc5226&amp;color=0,0,0&amp;vpa=14&amp;vtp=1&amp;bbb=1&amp;hb=1"/>
          <p:cNvSpPr/>
          <p:nvPr/>
        </p:nvSpPr>
        <p:spPr>
          <a:xfrm>
            <a:off x="6125328" y="4271646"/>
            <a:ext cx="1985264" cy="683133"/>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见死不救没有帮忙按铃</a:t>
            </a:r>
            <a:endParaRPr lang="en-US" altLang="zh-CN" dirty="0"/>
          </a:p>
        </p:txBody>
      </p:sp>
      <p:sp>
        <p:nvSpPr>
          <p:cNvPr id="7" name="QB_9_AN.67_1#b3f60f86a.blank?vcp=1&amp;pid=c03dc5226&amp;color=0,0,0&amp;vpa=15&amp;vtp=1&amp;bbb=1&amp;hb=1"/>
          <p:cNvSpPr/>
          <p:nvPr/>
        </p:nvSpPr>
        <p:spPr>
          <a:xfrm>
            <a:off x="8237592" y="4271646"/>
            <a:ext cx="3338576" cy="682943"/>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换到靠窗病床后发现外面只有一堵墙</a:t>
            </a:r>
            <a:r>
              <a:rPr lang="en-US" altLang="zh-CN" b="1" i="0" dirty="0">
                <a:solidFill>
                  <a:srgbClr val="FF0000"/>
                </a:solidFill>
                <a:latin typeface="Times New Roman" pitchFamily="34" charset="0"/>
                <a:ea typeface="微软雅黑" pitchFamily="34" charset="-122"/>
                <a:cs typeface="Times New Roman"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P_9#41355094d?vcp=1&amp;pid=c03dc5226&amp;color=0,0,0&amp;vtp=1&amp;bt=1&amp;bbb=1"/>
          <p:cNvSpPr/>
          <p:nvPr/>
        </p:nvSpPr>
        <p:spPr>
          <a:xfrm>
            <a:off x="502920" y="1350997"/>
            <a:ext cx="11183112" cy="354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【揣摩镜头】</a:t>
            </a:r>
            <a:endParaRPr lang="en-US" altLang="zh-CN" sz="1800" dirty="0"/>
          </a:p>
        </p:txBody>
      </p:sp>
      <p:sp>
        <p:nvSpPr>
          <p:cNvPr id="3" name="QO_9_BD.68_1#74e69b2f8?sp=1&amp;vcp=1&amp;pid=c03dc5226&amp;color=0,0,0&amp;vtp=1&amp;bbb=1"/>
          <p:cNvSpPr/>
          <p:nvPr/>
        </p:nvSpPr>
        <p:spPr>
          <a:xfrm>
            <a:off x="502920" y="1749268"/>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6.摄影组对文中第⑥段甲处的镜头运用产生了分歧，你更赞同谁的观点？请结合“知识卡片”，说明理由。（4分）</a:t>
            </a:r>
            <a:endParaRPr lang="en-US" altLang="zh-CN" sz="1800" dirty="0"/>
          </a:p>
          <a:p>
            <a:pPr latinLnBrk="1">
              <a:lnSpc>
                <a:spcPts val="3300"/>
              </a:lnSpc>
            </a:pPr>
            <a:r>
              <a:rPr lang="en-US" altLang="zh-CN" b="1" i="0">
                <a:solidFill>
                  <a:srgbClr val="000000"/>
                </a:solidFill>
                <a:latin typeface="Times New Roman" pitchFamily="34" charset="0"/>
                <a:ea typeface="微软雅黑" pitchFamily="34" charset="-122"/>
                <a:cs typeface="Times New Roman" pitchFamily="34" charset="-120"/>
              </a:rPr>
              <a:t>小</a:t>
            </a:r>
            <a:r>
              <a:rPr lang="en-US" altLang="zh-CN" sz="1800" b="1" i="0">
                <a:solidFill>
                  <a:srgbClr val="000000"/>
                </a:solidFill>
                <a:latin typeface="Times New Roman" pitchFamily="34" charset="0"/>
                <a:ea typeface="微软雅黑" pitchFamily="34" charset="-122"/>
                <a:cs typeface="Times New Roman" pitchFamily="34" charset="-120"/>
              </a:rPr>
              <a:t>语</a:t>
            </a:r>
            <a:r>
              <a:rPr lang="en-US" altLang="zh-CN" sz="1800" b="1"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我认为应该用特写</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突出他的神态与动作</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1" i="0">
                <a:solidFill>
                  <a:srgbClr val="000000"/>
                </a:solidFill>
                <a:latin typeface="Times New Roman" pitchFamily="34" charset="0"/>
                <a:ea typeface="微软雅黑" pitchFamily="34" charset="-122"/>
                <a:cs typeface="Times New Roman" pitchFamily="34" charset="-120"/>
              </a:rPr>
              <a:t>小</a:t>
            </a:r>
            <a:r>
              <a:rPr lang="en-US" altLang="zh-CN" sz="1800" b="1" i="0">
                <a:solidFill>
                  <a:srgbClr val="000000"/>
                </a:solidFill>
                <a:latin typeface="Times New Roman" pitchFamily="34" charset="0"/>
                <a:ea typeface="微软雅黑" pitchFamily="34" charset="-122"/>
                <a:cs typeface="Times New Roman" pitchFamily="34" charset="-120"/>
              </a:rPr>
              <a:t>文</a:t>
            </a:r>
            <a:r>
              <a:rPr lang="en-US" altLang="zh-CN" sz="1800" b="1"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我认为中镜更好</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从安静的病房和辗转反侧的身姿入镜</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graphicFrame>
        <p:nvGraphicFramePr>
          <p:cNvPr id="37" name="QO_9_BD.68_2#74e69b2f8?colgroup=48&amp;vcp=1&amp;pid=c03dc5226&amp;color=0,0,0&amp;vtp=1&amp;bbb=1"/>
          <p:cNvGraphicFramePr>
            <a:graphicFrameLocks noGrp="1"/>
          </p:cNvGraphicFramePr>
          <p:nvPr>
            <p:extLst>
              <p:ext uri="{D42A27DB-BD31-4B8C-83A1-F6EECF244321}">
                <p14:modId xmlns:p14="http://schemas.microsoft.com/office/powerpoint/2010/main" val="3074749605"/>
              </p:ext>
            </p:extLst>
          </p:nvPr>
        </p:nvGraphicFramePr>
        <p:xfrm>
          <a:off x="502920" y="3064353"/>
          <a:ext cx="11164824" cy="1128459"/>
        </p:xfrm>
        <a:graphic>
          <a:graphicData uri="http://schemas.openxmlformats.org/drawingml/2006/table">
            <a:tbl>
              <a:tblPr/>
              <a:tblGrid>
                <a:gridCol w="11164824">
                  <a:extLst>
                    <a:ext uri="{9D8B030D-6E8A-4147-A177-3AD203B41FA5}">
                      <a16:colId xmlns:a16="http://schemas.microsoft.com/office/drawing/2014/main" val="20000"/>
                    </a:ext>
                  </a:extLst>
                </a:gridCol>
              </a:tblGrid>
              <a:tr h="1128459">
                <a:tc>
                  <a:txBody>
                    <a:bodyPr/>
                    <a:lstStyle/>
                    <a:p>
                      <a:pPr algn="ctr" latinLnBrk="1" hangingPunct="0">
                        <a:lnSpc>
                          <a:spcPts val="2900"/>
                        </a:lnSpc>
                      </a:pPr>
                      <a:r>
                        <a:rPr lang="en-US" altLang="zh-CN" sz="1800" b="1" i="0" dirty="0">
                          <a:solidFill>
                            <a:srgbClr val="000000"/>
                          </a:solidFill>
                          <a:latin typeface="Times New Roman" pitchFamily="34" charset="0"/>
                          <a:ea typeface="微软雅黑" pitchFamily="34" charset="-122"/>
                          <a:cs typeface="Times New Roman" pitchFamily="34" charset="-120"/>
                        </a:rPr>
                        <a:t>知识卡片</a:t>
                      </a:r>
                      <a:endParaRPr lang="en-US" altLang="zh-CN" sz="1200" dirty="0"/>
                    </a:p>
                    <a:p>
                      <a:pPr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特写］表现人物肩部以上部位或有关物体</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景致的细微特征的镜头</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p>
                      <a:pPr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中镜］俗称“七分像”</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显示人物膝盖以上部分的镜头</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5" name="QO_9_AN.69_1#74e69b2f8?vcp=1&amp;pid=c03dc5226&amp;color=0,0,0&amp;vtp=1&amp;bbb=1&amp;hb=1"/>
          <p:cNvSpPr/>
          <p:nvPr/>
        </p:nvSpPr>
        <p:spPr>
          <a:xfrm>
            <a:off x="502920" y="4321653"/>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【示例一】我更赞同小语的观点。可以用特写，近距离关注他的动作和神态。</a:t>
            </a:r>
            <a:r>
              <a:rPr lang="en-US" altLang="zh-CN" sz="1800" b="1" i="0">
                <a:solidFill>
                  <a:srgbClr val="FF0000"/>
                </a:solidFill>
                <a:latin typeface="Times New Roman" pitchFamily="34" charset="0"/>
                <a:ea typeface="微软雅黑" pitchFamily="34" charset="-122"/>
                <a:cs typeface="Times New Roman" pitchFamily="34" charset="-120"/>
              </a:rPr>
              <a:t>此时病人因忌妒不满而心生怨恨，</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镜头聚焦时</a:t>
            </a:r>
            <a:r>
              <a:rPr lang="en-US" altLang="zh-CN" sz="1800" b="1" i="0" dirty="0">
                <a:solidFill>
                  <a:srgbClr val="FF0000"/>
                </a:solidFill>
                <a:latin typeface="Times New Roman" pitchFamily="34" charset="0"/>
                <a:ea typeface="微软雅黑" pitchFamily="34" charset="-122"/>
                <a:cs typeface="Times New Roman" pitchFamily="34" charset="-120"/>
              </a:rPr>
              <a:t>，他脸上不满的神情和盯着天花板的动作，更能体现他内心的不满。</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示例二】我更赞同小文的观点。用中景让安静的病房和辗转反侧的身姿入镜</a:t>
            </a:r>
            <a:r>
              <a:rPr lang="en-US" altLang="zh-CN" sz="1800" b="1" i="0">
                <a:solidFill>
                  <a:srgbClr val="FF0000"/>
                </a:solidFill>
                <a:latin typeface="Times New Roman" pitchFamily="34" charset="0"/>
                <a:ea typeface="微软雅黑" pitchFamily="34" charset="-122"/>
                <a:cs typeface="Times New Roman" pitchFamily="34" charset="-120"/>
              </a:rPr>
              <a:t>，渲染了病房里深夜时分幽静的</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氛围</a:t>
            </a:r>
            <a:r>
              <a:rPr lang="en-US" altLang="zh-CN" b="1" i="0" dirty="0">
                <a:solidFill>
                  <a:srgbClr val="FF0000"/>
                </a:solidFill>
                <a:latin typeface="Times New Roman" pitchFamily="34" charset="0"/>
                <a:ea typeface="微软雅黑" pitchFamily="34" charset="-122"/>
                <a:cs typeface="Times New Roman" pitchFamily="34" charset="-120"/>
              </a:rPr>
              <a:t>，与病人的辗转反侧、难以入眠形成对比，更体现出病人内心的不满之情。（4分）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3_BD#3534ed10f.fixed?vcp=1&amp;pid=5819dfee5&amp;color=4,110,182&amp;vtp=1&amp;bbb=1"/>
          <p:cNvSpPr/>
          <p:nvPr/>
        </p:nvSpPr>
        <p:spPr>
          <a:xfrm>
            <a:off x="219456" y="2505456"/>
            <a:ext cx="11740896" cy="923544"/>
          </a:xfrm>
          <a:prstGeom prst="rect">
            <a:avLst/>
          </a:prstGeom>
          <a:noFill/>
          <a:ln/>
        </p:spPr>
        <p:txBody>
          <a:bodyPr wrap="none" lIns="0" tIns="0" rIns="0" bIns="0" rtlCol="0" anchor="b"/>
          <a:lstStyle/>
          <a:p>
            <a:pPr algn="ctr" latinLnBrk="1">
              <a:lnSpc>
                <a:spcPts val="6700"/>
              </a:lnSpc>
            </a:pPr>
            <a:r>
              <a:rPr lang="en-US" altLang="zh-CN" sz="5400" b="1" i="0" dirty="0">
                <a:solidFill>
                  <a:srgbClr val="046EB6"/>
                </a:solidFill>
                <a:latin typeface="微软雅黑" pitchFamily="34" charset="0"/>
                <a:ea typeface="微软雅黑" pitchFamily="34" charset="-122"/>
                <a:cs typeface="微软雅黑" pitchFamily="34" charset="-120"/>
              </a:rPr>
              <a:t>专题九</a:t>
            </a:r>
            <a:r>
              <a:rPr lang="en-US" altLang="zh-CN" sz="5400" b="1" i="0" dirty="0">
                <a:solidFill>
                  <a:srgbClr val="046EB6"/>
                </a:solidFill>
                <a:latin typeface="SimSun" pitchFamily="34" charset="0"/>
                <a:ea typeface="SimSun" pitchFamily="34" charset="-122"/>
                <a:cs typeface="SimSun" pitchFamily="34" charset="-120"/>
              </a:rPr>
              <a:t> </a:t>
            </a:r>
            <a:r>
              <a:rPr lang="en-US" altLang="zh-CN" sz="5400" b="1" i="0" dirty="0">
                <a:solidFill>
                  <a:srgbClr val="046EB6"/>
                </a:solidFill>
                <a:latin typeface="微软雅黑" pitchFamily="34" charset="0"/>
                <a:ea typeface="微软雅黑" pitchFamily="34" charset="-122"/>
                <a:cs typeface="微软雅黑" pitchFamily="34" charset="-120"/>
              </a:rPr>
              <a:t>小说阅读</a:t>
            </a:r>
            <a:endParaRPr lang="en-US" altLang="zh-CN" sz="54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P_9#2f72dc956?vcp=1&amp;pid=c03dc5226&amp;color=0,0,0&amp;vtp=1&amp;bt=1&amp;bbb=1"/>
          <p:cNvSpPr/>
          <p:nvPr/>
        </p:nvSpPr>
        <p:spPr>
          <a:xfrm>
            <a:off x="502920" y="1185484"/>
            <a:ext cx="11183112" cy="354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【确定主题】</a:t>
            </a:r>
            <a:endParaRPr lang="en-US" altLang="zh-CN" sz="1800" dirty="0"/>
          </a:p>
        </p:txBody>
      </p:sp>
      <p:sp>
        <p:nvSpPr>
          <p:cNvPr id="3" name="QO_9_BD.70_1#adbd8245a?sp=1&amp;vcp=1&amp;pid=c03dc5226&amp;color=0,0,0&amp;vtp=1&amp;bbb=1"/>
          <p:cNvSpPr/>
          <p:nvPr/>
        </p:nvSpPr>
        <p:spPr>
          <a:xfrm>
            <a:off x="502920" y="1583756"/>
            <a:ext cx="11183112"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7.文案组拟定了微电影的主题语，你认同哪一种？请结合小说内容谈谈你的理解。（4分）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.希望·信念</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B.善念·自私</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C.____（可自主补充）</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我</a:t>
            </a:r>
            <a:r>
              <a:rPr lang="en-US" altLang="zh-CN" sz="1800" b="0" i="0">
                <a:solidFill>
                  <a:srgbClr val="000000"/>
                </a:solidFill>
                <a:latin typeface="Times New Roman" pitchFamily="34" charset="0"/>
                <a:ea typeface="微软雅黑" pitchFamily="34" charset="-122"/>
                <a:cs typeface="Times New Roman" pitchFamily="34" charset="-120"/>
              </a:rPr>
              <a:t>选择</a:t>
            </a:r>
            <a:r>
              <a:rPr lang="en-US" altLang="zh-CN" sz="1800" b="0" i="0" dirty="0">
                <a:solidFill>
                  <a:srgbClr val="000000"/>
                </a:solidFill>
                <a:latin typeface="Times New Roman" pitchFamily="34" charset="0"/>
                <a:ea typeface="微软雅黑" pitchFamily="34" charset="-122"/>
                <a:cs typeface="Times New Roman" pitchFamily="34" charset="-120"/>
              </a:rPr>
              <a:t>____。理解：____</a:t>
            </a:r>
            <a:endParaRPr lang="en-US" altLang="zh-CN" sz="1800" dirty="0"/>
          </a:p>
        </p:txBody>
      </p:sp>
      <p:sp>
        <p:nvSpPr>
          <p:cNvPr id="4" name="QO_9_AN.71_1#adbd8245a?vcp=1&amp;pid=c03dc5226&amp;color=0,0,0&amp;vtp=1&amp;bbb=1&amp;hb=1"/>
          <p:cNvSpPr/>
          <p:nvPr/>
        </p:nvSpPr>
        <p:spPr>
          <a:xfrm>
            <a:off x="502920" y="2828546"/>
            <a:ext cx="11183112" cy="32878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【示例一】A</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靠窗病人虽身患重病，但他热爱生活，凭借想象，描绘出一幅幅优美的图景</a:t>
            </a:r>
            <a:r>
              <a:rPr lang="en-US" altLang="zh-CN" sz="1800" b="1" i="0">
                <a:solidFill>
                  <a:srgbClr val="FF0000"/>
                </a:solidFill>
                <a:latin typeface="Times New Roman" pitchFamily="34" charset="0"/>
                <a:ea typeface="微软雅黑" pitchFamily="34" charset="-122"/>
                <a:cs typeface="Times New Roman" pitchFamily="34" charset="-120"/>
              </a:rPr>
              <a:t>，以此来激励自己和</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病友</a:t>
            </a:r>
            <a:r>
              <a:rPr lang="en-US" altLang="zh-CN" sz="1800" b="1" i="0" dirty="0">
                <a:solidFill>
                  <a:srgbClr val="FF0000"/>
                </a:solidFill>
                <a:latin typeface="Times New Roman" pitchFamily="34" charset="0"/>
                <a:ea typeface="微软雅黑" pitchFamily="34" charset="-122"/>
                <a:cs typeface="Times New Roman" pitchFamily="34" charset="-120"/>
              </a:rPr>
              <a:t>。他点燃了同伴奄奄一息的生命之火，给病友带来了活下去的希望与信念。</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示例二】B</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靠窗病人心怀善念，通过想象为病友描绘了窗外优美的风景，给同伴带来了活下去的希望</a:t>
            </a:r>
            <a:r>
              <a:rPr lang="en-US" altLang="zh-CN" sz="1800" b="1" i="0">
                <a:solidFill>
                  <a:srgbClr val="FF0000"/>
                </a:solidFill>
                <a:latin typeface="Times New Roman" pitchFamily="34" charset="0"/>
                <a:ea typeface="微软雅黑" pitchFamily="34" charset="-122"/>
                <a:cs typeface="Times New Roman" pitchFamily="34" charset="-120"/>
              </a:rPr>
              <a:t>。而不</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靠窗的病人因靠窗病人每天都能看到窗外的美景而心生嫉恨</a:t>
            </a:r>
            <a:r>
              <a:rPr lang="en-US" altLang="zh-CN" sz="1800" b="1" i="0" dirty="0">
                <a:solidFill>
                  <a:srgbClr val="FF0000"/>
                </a:solidFill>
                <a:latin typeface="Times New Roman" pitchFamily="34" charset="0"/>
                <a:ea typeface="微软雅黑" pitchFamily="34" charset="-122"/>
                <a:cs typeface="Times New Roman" pitchFamily="34" charset="-120"/>
              </a:rPr>
              <a:t>，在病友夜半时分病情加重之时，</a:t>
            </a:r>
            <a:r>
              <a:rPr lang="en-US" altLang="zh-CN" sz="1800" b="1" i="0">
                <a:solidFill>
                  <a:srgbClr val="FF0000"/>
                </a:solidFill>
                <a:latin typeface="Times New Roman" pitchFamily="34" charset="0"/>
                <a:ea typeface="微软雅黑" pitchFamily="34" charset="-122"/>
                <a:cs typeface="Times New Roman" pitchFamily="34" charset="-120"/>
              </a:rPr>
              <a:t>没有施以援手，</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用见死不救的手段堂而皇之地取得靠窗的床位</a:t>
            </a:r>
            <a:r>
              <a:rPr lang="en-US" altLang="zh-CN" sz="1800" b="1" i="0" dirty="0">
                <a:solidFill>
                  <a:srgbClr val="FF0000"/>
                </a:solidFill>
                <a:latin typeface="Times New Roman" pitchFamily="34" charset="0"/>
                <a:ea typeface="微软雅黑" pitchFamily="34" charset="-122"/>
                <a:cs typeface="Times New Roman" pitchFamily="34" charset="-120"/>
              </a:rPr>
              <a:t>。他因为内心的不平与自私，最终泯灭了人性的良善。</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示例三】C.行为·内心</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行为是人内心的外显。靠窗病人因为内心善良，</a:t>
            </a:r>
            <a:r>
              <a:rPr lang="en-US" altLang="zh-CN" sz="1800" b="1" i="0">
                <a:solidFill>
                  <a:srgbClr val="FF0000"/>
                </a:solidFill>
                <a:latin typeface="Times New Roman" pitchFamily="34" charset="0"/>
                <a:ea typeface="微软雅黑" pitchFamily="34" charset="-122"/>
                <a:cs typeface="Times New Roman" pitchFamily="34" charset="-120"/>
              </a:rPr>
              <a:t>所以虚构了一幅幅不存在的窗外图景，</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激发了病友珍爱生命</a:t>
            </a:r>
            <a:r>
              <a:rPr lang="en-US" altLang="zh-CN" sz="1800" b="1" i="0" dirty="0">
                <a:solidFill>
                  <a:srgbClr val="FF0000"/>
                </a:solidFill>
                <a:latin typeface="Times New Roman" pitchFamily="34" charset="0"/>
                <a:ea typeface="微软雅黑" pitchFamily="34" charset="-122"/>
                <a:cs typeface="Times New Roman" pitchFamily="34" charset="-120"/>
              </a:rPr>
              <a:t>、勇敢活下去的信念。但是，不靠窗的病人因为内心的自私</a:t>
            </a:r>
            <a:r>
              <a:rPr lang="en-US" altLang="zh-CN" sz="1800" b="1" i="0">
                <a:solidFill>
                  <a:srgbClr val="FF0000"/>
                </a:solidFill>
                <a:latin typeface="Times New Roman" pitchFamily="34" charset="0"/>
                <a:ea typeface="微软雅黑" pitchFamily="34" charset="-122"/>
                <a:cs typeface="Times New Roman" pitchFamily="34" charset="-120"/>
              </a:rPr>
              <a:t>，在靠窗病人突发重病时没有</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施以援手</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P_9#fea906282?vcp=1&amp;pid=c03dc5226&amp;color=0,0,0&amp;vtp=1&amp;bt=1&amp;bbb=1"/>
          <p:cNvSpPr/>
          <p:nvPr/>
        </p:nvSpPr>
        <p:spPr>
          <a:xfrm>
            <a:off x="502920" y="1693896"/>
            <a:ext cx="11183112" cy="35414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【解读LOGO】</a:t>
            </a:r>
            <a:endParaRPr lang="en-US" altLang="zh-CN" sz="1800" dirty="0"/>
          </a:p>
        </p:txBody>
      </p:sp>
      <p:sp>
        <p:nvSpPr>
          <p:cNvPr id="3" name="QO_9_BD.72_1#d4cadcf9e?sp=1&amp;vcp=1&amp;pid=c03dc5226&amp;color=0,0,0&amp;vtp=1&amp;bbb=1&amp;hb=1"/>
          <p:cNvSpPr/>
          <p:nvPr/>
        </p:nvSpPr>
        <p:spPr>
          <a:xfrm>
            <a:off x="502920" y="2092358"/>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8.导演组根据创作意图为活下来的病人增加了一个结尾，</a:t>
            </a:r>
            <a:r>
              <a:rPr lang="en-US" altLang="zh-CN" sz="1800" b="0" i="0">
                <a:solidFill>
                  <a:srgbClr val="000000"/>
                </a:solidFill>
                <a:latin typeface="Times New Roman" pitchFamily="34" charset="0"/>
                <a:ea typeface="微软雅黑" pitchFamily="34" charset="-122"/>
                <a:cs typeface="Times New Roman" pitchFamily="34" charset="-120"/>
              </a:rPr>
              <a:t>请你根据宣传组设计的宣传图为小说拟写合适的结尾，</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并说明理由</a:t>
            </a:r>
            <a:r>
              <a:rPr lang="en-US" altLang="zh-CN" b="0" i="0" dirty="0">
                <a:solidFill>
                  <a:srgbClr val="000000"/>
                </a:solidFill>
                <a:latin typeface="Times New Roman" pitchFamily="34" charset="0"/>
                <a:ea typeface="微软雅黑" pitchFamily="34" charset="-122"/>
                <a:cs typeface="Times New Roman" pitchFamily="34" charset="-120"/>
              </a:rPr>
              <a:t>。（5分）</a:t>
            </a:r>
            <a:endParaRPr lang="en-US" altLang="zh-CN" dirty="0"/>
          </a:p>
        </p:txBody>
      </p:sp>
      <p:pic>
        <p:nvPicPr>
          <p:cNvPr id="4" name="QO_9_BD.72_2#d4cadcf9e?vcp=1&amp;pid=c03dc52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0056" y="2995138"/>
            <a:ext cx="2139696"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9_AN.73_1#d4cadcf9e?vcp=1&amp;pid=c03dc5226&amp;color=0,0,0&amp;vtp=1&amp;bbb=1&amp;hb=1"/>
          <p:cNvSpPr/>
          <p:nvPr/>
        </p:nvSpPr>
        <p:spPr>
          <a:xfrm>
            <a:off x="502920" y="4011138"/>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【示例】宣传图中有两只手捧着一颗爱心，意为两个人在传递着爱心与善意。所以我推测故事的结尾是</a:t>
            </a:r>
            <a:r>
              <a:rPr lang="en-US" altLang="zh-CN" sz="1800" b="1" i="0">
                <a:solidFill>
                  <a:srgbClr val="FF0000"/>
                </a:solidFill>
                <a:latin typeface="Times New Roman" pitchFamily="34" charset="0"/>
                <a:ea typeface="微软雅黑" pitchFamily="34" charset="-122"/>
                <a:cs typeface="Times New Roman" pitchFamily="34" charset="-120"/>
              </a:rPr>
              <a:t>“活下来</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的病人给新来的病友讲述窗外的风景</a:t>
            </a:r>
            <a:r>
              <a:rPr lang="en-US" altLang="zh-CN" sz="1800" b="1" i="0" dirty="0">
                <a:solidFill>
                  <a:srgbClr val="FF0000"/>
                </a:solidFill>
                <a:latin typeface="Times New Roman" pitchFamily="34" charset="0"/>
                <a:ea typeface="微软雅黑" pitchFamily="34" charset="-122"/>
                <a:cs typeface="Times New Roman" pitchFamily="34" charset="-120"/>
              </a:rPr>
              <a:t>”。因为活下来的病人懂得了靠窗病人的良苦用心</a:t>
            </a:r>
            <a:r>
              <a:rPr lang="en-US" altLang="zh-CN" sz="1800" b="1" i="0">
                <a:solidFill>
                  <a:srgbClr val="FF0000"/>
                </a:solidFill>
                <a:latin typeface="Times New Roman" pitchFamily="34" charset="0"/>
                <a:ea typeface="微软雅黑" pitchFamily="34" charset="-122"/>
                <a:cs typeface="Times New Roman" pitchFamily="34" charset="-120"/>
              </a:rPr>
              <a:t>，获得了活下去的勇气与</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信念</a:t>
            </a:r>
            <a:r>
              <a:rPr lang="en-US" altLang="zh-CN" sz="1800" b="1" i="0" dirty="0">
                <a:solidFill>
                  <a:srgbClr val="FF0000"/>
                </a:solidFill>
                <a:latin typeface="Times New Roman" pitchFamily="34" charset="0"/>
                <a:ea typeface="微软雅黑" pitchFamily="34" charset="-122"/>
                <a:cs typeface="Times New Roman" pitchFamily="34" charset="-120"/>
              </a:rPr>
              <a:t>。现在他决定将这份善良传递下去，用同样的方式，给其他病友带去生的希望</a:t>
            </a:r>
            <a:r>
              <a:rPr lang="en-US" altLang="zh-CN" sz="1800" b="1" i="0">
                <a:solidFill>
                  <a:srgbClr val="FF0000"/>
                </a:solidFill>
                <a:latin typeface="Times New Roman" pitchFamily="34" charset="0"/>
                <a:ea typeface="微软雅黑" pitchFamily="34" charset="-122"/>
                <a:cs typeface="Times New Roman" pitchFamily="34" charset="-120"/>
              </a:rPr>
              <a:t>。这样的结尾能够体现宣传</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图想要表达的主题</a:t>
            </a:r>
            <a:r>
              <a:rPr lang="en-US" altLang="zh-CN" b="1" i="0" dirty="0">
                <a:solidFill>
                  <a:srgbClr val="FF0000"/>
                </a:solidFill>
                <a:latin typeface="Times New Roman" pitchFamily="34" charset="0"/>
                <a:ea typeface="微软雅黑" pitchFamily="34" charset="-122"/>
                <a:cs typeface="Times New Roman" pitchFamily="34" charset="-120"/>
              </a:rPr>
              <a:t>。（5分）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C_7_BD#a1b246c10?vcp=1&amp;pid=7aa6da5a0&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文一</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［2023嘉兴南湖区二模］</a:t>
            </a:r>
            <a:endParaRPr lang="en-US" altLang="zh-CN" sz="2400" dirty="0"/>
          </a:p>
        </p:txBody>
      </p:sp>
      <p:sp>
        <p:nvSpPr>
          <p:cNvPr id="3" name="QM_8_BD.74_1#b9c783279?vcp=1&amp;pid=a1b246c10&amp;color=0,0,0&amp;vtp=1&amp;bbb=1"/>
          <p:cNvSpPr/>
          <p:nvPr/>
        </p:nvSpPr>
        <p:spPr>
          <a:xfrm>
            <a:off x="502920" y="1270000"/>
            <a:ext cx="11183112" cy="1189355"/>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琢</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磨</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揭</a:t>
            </a:r>
            <a:r>
              <a:rPr lang="en-US" altLang="zh-CN" sz="1800" b="0" i="0">
                <a:solidFill>
                  <a:srgbClr val="000000"/>
                </a:solidFill>
                <a:latin typeface="Times New Roman" pitchFamily="34" charset="0"/>
                <a:ea typeface="KaiTi" pitchFamily="34" charset="-122"/>
                <a:cs typeface="Times New Roman" pitchFamily="34" charset="-120"/>
              </a:rPr>
              <a:t>方晓</a:t>
            </a:r>
            <a:endParaRPr lang="en-US" altLang="zh-CN" sz="1800" dirty="0"/>
          </a:p>
          <a:p>
            <a:pPr latinLnBrk="1">
              <a:lnSpc>
                <a:spcPts val="31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寒气一阵紧似一阵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将小城压迫得喘不过气来</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4" name="QM_8_BD.74_2#b9c783279?sp=1&amp;vcp=1&amp;pid=a1b246c10&amp;color=0,0,0&amp;vtp=1&amp;bbb=1&amp;hb=1"/>
          <p:cNvSpPr/>
          <p:nvPr/>
        </p:nvSpPr>
        <p:spPr>
          <a:xfrm>
            <a:off x="502920" y="2510790"/>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可逼仄的酱巷深处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李八爷并无压抑之感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他如往常一般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悠然自得地烤着火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呷着茶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手中的茶杯</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茶水浅了又续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续了又浅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炉中的炭火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暗了又明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明了又暗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眼看得续水三五回了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添炭七八次了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顾客却</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仍旧没有上门</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8_BD.74_3#b9c783279?sp=1&amp;vcp=1&amp;pid=a1b246c10&amp;color=0,0,0&amp;vtp=1&amp;bbb=1&amp;hb=1"/>
          <p:cNvSpPr/>
          <p:nvPr/>
        </p:nvSpPr>
        <p:spPr>
          <a:xfrm>
            <a:off x="502920" y="3755390"/>
            <a:ext cx="11183112"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没人上门就没人上门呗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李八爷不急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亦不恼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始终悠然自得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和他一样悠然自得的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还有杯中温润的</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茶水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还有炉中热烈的炭火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还有这条逼仄的酱巷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酱巷从来无酱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不管是生抽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老抽这样传统的酱油</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还是</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芝麻酱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甜面酱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豆瓣酱这样层出不穷的鲜美调味品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统统没有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无酱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却有名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在这座小城</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可以说无人不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无人不晓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因为这条小巷的人端的都是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金饭碗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银钵钵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家家户户都是金银匠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敲</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刻</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一通神出鬼没的操作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像变戏法般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金灿灿的戒指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银闪闪的项圈横空出世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给美丽的女人以精致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给康</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健的男人以华贵</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给悠长的日子以精琢细磨</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4_4#b9c783279?sp=1&amp;vcp=1&amp;pid=a1b246c10&amp;color=0,0,0&amp;vtp=1&amp;bbb=1&amp;hb=1">
            <a:extLst>
              <a:ext uri="{FF2B5EF4-FFF2-40B4-BE49-F238E27FC236}">
                <a16:creationId xmlns:a16="http://schemas.microsoft.com/office/drawing/2014/main" id="{2E6333AA-B2B0-3624-5485-39956675B0FD}"/>
              </a:ext>
            </a:extLst>
          </p:cNvPr>
          <p:cNvSpPr/>
          <p:nvPr/>
        </p:nvSpPr>
        <p:spPr>
          <a:xfrm>
            <a:off x="502920" y="900000"/>
            <a:ext cx="11183112"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④</a:t>
            </a:r>
            <a:r>
              <a:rPr lang="en-US" altLang="zh-CN" sz="1800" b="0" i="0" dirty="0">
                <a:solidFill>
                  <a:srgbClr val="000000"/>
                </a:solidFill>
                <a:latin typeface="Times New Roman" pitchFamily="34" charset="0"/>
                <a:ea typeface="楷体" pitchFamily="34" charset="-122"/>
                <a:cs typeface="Times New Roman" pitchFamily="34" charset="-120"/>
              </a:rPr>
              <a:t>而李八爷琢金磨银的手艺承自祖辈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最是精湛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他常骄傲地吹嘘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说自家祖辈曾给王府打过金银器</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某</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某王妃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又或是某某公主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她们戴的头簪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凤冠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项链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戒指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耳环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耳钉等一众金银饰品</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全</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是自家祖辈精琢细磨出来的呢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半真半假吧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可酱巷一半的金银匠是他的徒弟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另一半是他的晚辈后生</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这可是实打实的</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不虚</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不假</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可以说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在这条巷子里</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李八爷就是手艺出神入化的神一般的存在</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74_5#b9c783279?sp=1&amp;vcp=1&amp;pid=a1b246c10&amp;color=0,0,0&amp;vtp=1&amp;bbb=1">
            <a:extLst>
              <a:ext uri="{FF2B5EF4-FFF2-40B4-BE49-F238E27FC236}">
                <a16:creationId xmlns:a16="http://schemas.microsoft.com/office/drawing/2014/main" id="{1789ECD2-3745-3AED-7881-7576AEB09DBC}"/>
              </a:ext>
            </a:extLst>
          </p:cNvPr>
          <p:cNvSpPr/>
          <p:nvPr/>
        </p:nvSpPr>
        <p:spPr>
          <a:xfrm>
            <a:off x="502920" y="2518473"/>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⑤</a:t>
            </a:r>
            <a:r>
              <a:rPr lang="en-US" altLang="zh-CN" sz="1800" b="0" i="0" dirty="0">
                <a:solidFill>
                  <a:srgbClr val="000000"/>
                </a:solidFill>
                <a:latin typeface="Times New Roman" pitchFamily="34" charset="0"/>
                <a:ea typeface="楷体" pitchFamily="34" charset="-122"/>
                <a:cs typeface="Times New Roman" pitchFamily="34" charset="-120"/>
              </a:rPr>
              <a:t>不过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那是过去了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4" name="QM_8_BD.74_6#b9c783279?sp=1&amp;vcp=1&amp;pid=a1b246c10&amp;color=0,0,0&amp;vtp=1&amp;bbb=1&amp;hb=1">
            <a:extLst>
              <a:ext uri="{FF2B5EF4-FFF2-40B4-BE49-F238E27FC236}">
                <a16:creationId xmlns:a16="http://schemas.microsoft.com/office/drawing/2014/main" id="{752F4048-5ED0-D45A-6857-AE6DAC4B314D}"/>
              </a:ext>
            </a:extLst>
          </p:cNvPr>
          <p:cNvSpPr/>
          <p:nvPr/>
        </p:nvSpPr>
        <p:spPr>
          <a:xfrm>
            <a:off x="502920" y="2920618"/>
            <a:ext cx="11183112"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⑥</a:t>
            </a:r>
            <a:r>
              <a:rPr lang="en-US" altLang="zh-CN" sz="1800" b="0" i="0" dirty="0">
                <a:solidFill>
                  <a:srgbClr val="000000"/>
                </a:solidFill>
                <a:latin typeface="Times New Roman" pitchFamily="34" charset="0"/>
                <a:ea typeface="楷体" pitchFamily="34" charset="-122"/>
                <a:cs typeface="Times New Roman" pitchFamily="34" charset="-120"/>
              </a:rPr>
              <a:t>现在这条巷子冷清多了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敲打声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淬火声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焊接声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仿佛只是一转身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就突然没入了泥瓦间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没入了堂</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榭里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再也找不回来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时代在发展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女人们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男人们越来越喜欢成品金银饰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嫌手工打制的金银饰粗陋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不时</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顺天应地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李八爷的徒弟们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晚辈后生们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一个个都闯出了酱巷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在小城繁华大街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热闹卖场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开了一家</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又一家金银珠宝店</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专卖黄金珠宝成品</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生意火得一塌糊涂</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8_BD.74_7#b9c783279?sp=1&amp;vcp=1&amp;pid=a1b246c10&amp;color=0,0,0&amp;vtp=1&amp;bbb=1">
            <a:extLst>
              <a:ext uri="{FF2B5EF4-FFF2-40B4-BE49-F238E27FC236}">
                <a16:creationId xmlns:a16="http://schemas.microsoft.com/office/drawing/2014/main" id="{01153FD2-8839-AA38-AF5C-66686A15E082}"/>
              </a:ext>
            </a:extLst>
          </p:cNvPr>
          <p:cNvSpPr/>
          <p:nvPr/>
        </p:nvSpPr>
        <p:spPr>
          <a:xfrm>
            <a:off x="502920" y="4530597"/>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⑦</a:t>
            </a:r>
            <a:r>
              <a:rPr lang="en-US" altLang="zh-CN" sz="1800" b="0" i="0" dirty="0">
                <a:solidFill>
                  <a:srgbClr val="000000"/>
                </a:solidFill>
                <a:latin typeface="Times New Roman" pitchFamily="34" charset="0"/>
                <a:ea typeface="楷体" pitchFamily="34" charset="-122"/>
                <a:cs typeface="Times New Roman" pitchFamily="34" charset="-120"/>
              </a:rPr>
              <a:t>李八爷对此极为不屑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手艺人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哪能不靠手艺吃饭</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6" name="QM_8_BD.74_8#b9c783279?sp=1&amp;vcp=1&amp;pid=a1b246c10&amp;color=0,0,0&amp;vtp=1&amp;bbb=1">
            <a:extLst>
              <a:ext uri="{FF2B5EF4-FFF2-40B4-BE49-F238E27FC236}">
                <a16:creationId xmlns:a16="http://schemas.microsoft.com/office/drawing/2014/main" id="{C4792683-A00B-6B42-41D2-2A2004AAD014}"/>
              </a:ext>
            </a:extLst>
          </p:cNvPr>
          <p:cNvSpPr/>
          <p:nvPr/>
        </p:nvSpPr>
        <p:spPr>
          <a:xfrm>
            <a:off x="502920" y="4929821"/>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⑧“</a:t>
            </a:r>
            <a:r>
              <a:rPr lang="en-US" altLang="zh-CN" sz="1800" b="0" i="0" dirty="0">
                <a:solidFill>
                  <a:srgbClr val="000000"/>
                </a:solidFill>
                <a:latin typeface="Times New Roman" pitchFamily="34" charset="0"/>
                <a:ea typeface="楷体" pitchFamily="34" charset="-122"/>
                <a:cs typeface="Times New Roman" pitchFamily="34" charset="-120"/>
              </a:rPr>
              <a:t>手艺人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怎能成了买卖人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7" name="QM_8_BD.74_9#b9c783279?sp=1&amp;vcp=1&amp;pid=a1b246c10&amp;color=0,0,0&amp;vtp=1&amp;bbb=1">
            <a:extLst>
              <a:ext uri="{FF2B5EF4-FFF2-40B4-BE49-F238E27FC236}">
                <a16:creationId xmlns:a16="http://schemas.microsoft.com/office/drawing/2014/main" id="{530DE1F3-FC8D-2FD5-BDDA-AC6B171E3ECC}"/>
              </a:ext>
            </a:extLst>
          </p:cNvPr>
          <p:cNvSpPr/>
          <p:nvPr/>
        </p:nvSpPr>
        <p:spPr>
          <a:xfrm>
            <a:off x="502920" y="5329045"/>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⑨</a:t>
            </a:r>
            <a:r>
              <a:rPr lang="en-US" altLang="zh-CN" sz="1800" b="0" i="0">
                <a:solidFill>
                  <a:srgbClr val="000000"/>
                </a:solidFill>
                <a:latin typeface="SimSun" panose="02010600030101010101" pitchFamily="2" charset="-122"/>
                <a:ea typeface="KaiTi" pitchFamily="34" charset="-122"/>
                <a:cs typeface="Times New Roman" pitchFamily="34" charset="-120"/>
              </a:rPr>
              <a:t>a</a:t>
            </a:r>
            <a:r>
              <a:rPr lang="en-US" altLang="zh-CN" sz="1800" b="0" i="0" u="wavy">
                <a:solidFill>
                  <a:srgbClr val="000000"/>
                </a:solidFill>
                <a:latin typeface="Times New Roman" pitchFamily="34" charset="0"/>
                <a:ea typeface="KaiTi" pitchFamily="34" charset="-122"/>
                <a:cs typeface="Times New Roman" pitchFamily="34" charset="-120"/>
              </a:rPr>
              <a:t>“</a:t>
            </a:r>
            <a:r>
              <a:rPr lang="en-US" altLang="zh-CN" sz="1800" b="0" i="0" u="wavy" dirty="0">
                <a:solidFill>
                  <a:srgbClr val="000000"/>
                </a:solidFill>
                <a:latin typeface="Times New Roman" pitchFamily="34" charset="0"/>
                <a:ea typeface="楷体" pitchFamily="34" charset="-122"/>
                <a:cs typeface="Times New Roman" pitchFamily="34" charset="-120"/>
              </a:rPr>
              <a:t>手艺人</a:t>
            </a:r>
            <a:r>
              <a:rPr lang="en-US" altLang="zh-CN" sz="1800" b="0" i="0" u="wavy" dirty="0">
                <a:solidFill>
                  <a:srgbClr val="000000"/>
                </a:solidFill>
                <a:latin typeface="Times New Roman" pitchFamily="34" charset="0"/>
                <a:ea typeface="KaiTi" pitchFamily="34" charset="-122"/>
                <a:cs typeface="Times New Roman" pitchFamily="34" charset="-120"/>
              </a:rPr>
              <a:t>，</a:t>
            </a:r>
            <a:r>
              <a:rPr lang="en-US" altLang="zh-CN" sz="1800" b="0" i="0" u="wavy">
                <a:solidFill>
                  <a:srgbClr val="000000"/>
                </a:solidFill>
                <a:latin typeface="Times New Roman" pitchFamily="34" charset="0"/>
                <a:ea typeface="楷体" pitchFamily="34" charset="-122"/>
                <a:cs typeface="Times New Roman" pitchFamily="34" charset="-120"/>
              </a:rPr>
              <a:t>不能这样没有出息呀</a:t>
            </a:r>
            <a:r>
              <a:rPr lang="en-US" altLang="zh-CN" sz="1800" b="0" i="0" u="wavy">
                <a:solidFill>
                  <a:srgbClr val="000000"/>
                </a:solidFill>
                <a:latin typeface="Times New Roman" pitchFamily="34" charset="0"/>
                <a:ea typeface="KaiTi" pitchFamily="34" charset="-122"/>
                <a:cs typeface="Times New Roman" pitchFamily="34" charset="-120"/>
              </a:rPr>
              <a:t>！”</a:t>
            </a:r>
            <a:endParaRPr lang="en-US" altLang="zh-CN" sz="1800" u="wavy" dirty="0"/>
          </a:p>
        </p:txBody>
      </p:sp>
      <p:sp>
        <p:nvSpPr>
          <p:cNvPr id="8" name="QM_8_BD.74_10#b9c783279?sp=1&amp;vcp=1&amp;pid=a1b246c10&amp;color=0,0,0&amp;vtp=1&amp;bbb=1">
            <a:extLst>
              <a:ext uri="{FF2B5EF4-FFF2-40B4-BE49-F238E27FC236}">
                <a16:creationId xmlns:a16="http://schemas.microsoft.com/office/drawing/2014/main" id="{75ACECEC-E678-17A9-5D9A-E0BB6BC9F4C0}"/>
              </a:ext>
            </a:extLst>
          </p:cNvPr>
          <p:cNvSpPr/>
          <p:nvPr/>
        </p:nvSpPr>
        <p:spPr>
          <a:xfrm>
            <a:off x="502920" y="5681851"/>
            <a:ext cx="11183112" cy="351155"/>
          </a:xfrm>
          <a:prstGeom prst="rect">
            <a:avLst/>
          </a:prstGeom>
          <a:noFill/>
          <a:ln/>
        </p:spPr>
        <p:txBody>
          <a:bodyPr wrap="none" lIns="0" tIns="0" rIns="0" bIns="0" rtlCol="0" anchor="t"/>
          <a:lstStyle/>
          <a:p>
            <a:pPr algn="l" latinLnBrk="1">
              <a:lnSpc>
                <a:spcPts val="3100"/>
              </a:lnSpc>
            </a:pPr>
            <a:r>
              <a:rPr lang="en-US" altLang="zh-CN" sz="1800" b="0" i="0" spc="-100" dirty="0">
                <a:solidFill>
                  <a:srgbClr val="000000"/>
                </a:solidFill>
                <a:latin typeface="SimSun" pitchFamily="34" charset="0"/>
                <a:ea typeface="SimSun" pitchFamily="34" charset="-122"/>
                <a:cs typeface="SimSun" pitchFamily="34" charset="-120"/>
              </a:rPr>
              <a:t>    </a:t>
            </a:r>
            <a:r>
              <a:rPr lang="en-US" altLang="zh-CN" sz="1800" b="0" i="0" spc="-100" dirty="0">
                <a:solidFill>
                  <a:srgbClr val="000000"/>
                </a:solidFill>
                <a:latin typeface="Times New Roman" pitchFamily="34" charset="0"/>
                <a:ea typeface="KaiTi" pitchFamily="34" charset="-122"/>
                <a:cs typeface="Times New Roman" pitchFamily="34" charset="-120"/>
              </a:rPr>
              <a:t>⑩</a:t>
            </a:r>
            <a:r>
              <a:rPr lang="en-US" altLang="zh-CN" sz="1800" b="0" i="0" spc="-100" dirty="0">
                <a:solidFill>
                  <a:srgbClr val="000000"/>
                </a:solidFill>
                <a:latin typeface="Times New Roman" pitchFamily="34" charset="0"/>
                <a:ea typeface="楷体" pitchFamily="34" charset="-122"/>
                <a:cs typeface="Times New Roman" pitchFamily="34" charset="-120"/>
              </a:rPr>
              <a:t>李八爷一口一个</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手艺人</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显然</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他对自己</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手艺人</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的身份极为看重</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觉得这是他一生最闪亮</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楷体" pitchFamily="34" charset="-122"/>
                <a:cs typeface="Times New Roman" pitchFamily="34" charset="-120"/>
              </a:rPr>
              <a:t>最完美的标签</a:t>
            </a:r>
            <a:r>
              <a:rPr lang="en-US" altLang="zh-CN" sz="1800" b="0" i="0" spc="-100" dirty="0">
                <a:solidFill>
                  <a:srgbClr val="000000"/>
                </a:solidFill>
                <a:latin typeface="Times New Roman" pitchFamily="34" charset="0"/>
                <a:ea typeface="KaiTi" pitchFamily="34" charset="-122"/>
                <a:cs typeface="Times New Roman" pitchFamily="34" charset="-120"/>
              </a:rPr>
              <a:t>。</a:t>
            </a:r>
            <a:endParaRPr lang="en-US" altLang="zh-CN" sz="1800" spc="-100" dirty="0"/>
          </a:p>
        </p:txBody>
      </p:sp>
      <p:sp>
        <p:nvSpPr>
          <p:cNvPr id="9" name="QM_8_BD.74_11#b9c783279?sp=1&amp;vcp=1&amp;pid=a1b246c10&amp;color=0,0,0&amp;vtp=1&amp;bbb=1">
            <a:extLst>
              <a:ext uri="{FF2B5EF4-FFF2-40B4-BE49-F238E27FC236}">
                <a16:creationId xmlns:a16="http://schemas.microsoft.com/office/drawing/2014/main" id="{D1ABB878-F6BB-23C0-541A-C7875138C14C}"/>
              </a:ext>
            </a:extLst>
          </p:cNvPr>
          <p:cNvSpPr/>
          <p:nvPr/>
        </p:nvSpPr>
        <p:spPr>
          <a:xfrm>
            <a:off x="502920" y="6079868"/>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⑪“</a:t>
            </a:r>
            <a:r>
              <a:rPr lang="en-US" altLang="zh-CN" sz="1800" b="0" i="0" dirty="0">
                <a:solidFill>
                  <a:srgbClr val="000000"/>
                </a:solidFill>
                <a:latin typeface="Times New Roman" pitchFamily="34" charset="0"/>
                <a:ea typeface="楷体" pitchFamily="34" charset="-122"/>
                <a:cs typeface="Times New Roman" pitchFamily="34" charset="-120"/>
              </a:rPr>
              <a:t>真不靠手艺吃饭了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Tree>
    <p:extLst>
      <p:ext uri="{BB962C8B-B14F-4D97-AF65-F5344CB8AC3E}">
        <p14:creationId xmlns:p14="http://schemas.microsoft.com/office/powerpoint/2010/main" val="2881142377"/>
      </p:ext>
    </p:extLst>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4_12#b9c783279?sp=1&amp;vcp=1&amp;pid=a1b246c10&amp;color=0,0,0&amp;vtp=1&amp;bbb=1">
            <a:extLst>
              <a:ext uri="{FF2B5EF4-FFF2-40B4-BE49-F238E27FC236}">
                <a16:creationId xmlns:a16="http://schemas.microsoft.com/office/drawing/2014/main" id="{A15A4319-3C4B-6900-A8D5-6A337C8CA26A}"/>
              </a:ext>
            </a:extLst>
          </p:cNvPr>
          <p:cNvSpPr/>
          <p:nvPr/>
        </p:nvSpPr>
        <p:spPr>
          <a:xfrm>
            <a:off x="502920" y="900000"/>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⑫“</a:t>
            </a:r>
            <a:r>
              <a:rPr lang="en-US" altLang="zh-CN" sz="1800" b="0" i="0" dirty="0">
                <a:solidFill>
                  <a:srgbClr val="000000"/>
                </a:solidFill>
                <a:latin typeface="Times New Roman" pitchFamily="34" charset="0"/>
                <a:ea typeface="楷体" pitchFamily="34" charset="-122"/>
                <a:cs typeface="Times New Roman" pitchFamily="34" charset="-120"/>
              </a:rPr>
              <a:t>手艺人也得养家糊口哇</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3" name="QM_8_BD.74_13#b9c783279?sp=1&amp;vcp=1&amp;pid=a1b246c10&amp;color=0,0,0&amp;vtp=1&amp;bbb=1">
            <a:extLst>
              <a:ext uri="{FF2B5EF4-FFF2-40B4-BE49-F238E27FC236}">
                <a16:creationId xmlns:a16="http://schemas.microsoft.com/office/drawing/2014/main" id="{F96F8D0B-3B13-C8E5-F3C5-B04B5769802A}"/>
              </a:ext>
            </a:extLst>
          </p:cNvPr>
          <p:cNvSpPr/>
          <p:nvPr/>
        </p:nvSpPr>
        <p:spPr>
          <a:xfrm>
            <a:off x="502920" y="1286700"/>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⑬“</a:t>
            </a:r>
            <a:r>
              <a:rPr lang="en-US" altLang="zh-CN" sz="1800" b="0" i="0" dirty="0">
                <a:solidFill>
                  <a:srgbClr val="000000"/>
                </a:solidFill>
                <a:latin typeface="Times New Roman" pitchFamily="34" charset="0"/>
                <a:ea typeface="楷体" pitchFamily="34" charset="-122"/>
                <a:cs typeface="Times New Roman" pitchFamily="34" charset="-120"/>
              </a:rPr>
              <a:t>金银匠卖成品金银饰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怎就没出息</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4" name="QM_8_BD.74_14#b9c783279?sp=1&amp;vcp=1&amp;pid=a1b246c10&amp;color=0,0,0&amp;vtp=1&amp;bbb=1">
            <a:extLst>
              <a:ext uri="{FF2B5EF4-FFF2-40B4-BE49-F238E27FC236}">
                <a16:creationId xmlns:a16="http://schemas.microsoft.com/office/drawing/2014/main" id="{E0E66F34-DFCF-2071-1555-C641460DE0A1}"/>
              </a:ext>
            </a:extLst>
          </p:cNvPr>
          <p:cNvSpPr/>
          <p:nvPr/>
        </p:nvSpPr>
        <p:spPr>
          <a:xfrm>
            <a:off x="502920" y="1680527"/>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⑭</a:t>
            </a:r>
            <a:r>
              <a:rPr lang="en-US" altLang="zh-CN" sz="1800" b="0" i="0" dirty="0">
                <a:solidFill>
                  <a:srgbClr val="000000"/>
                </a:solidFill>
                <a:latin typeface="Times New Roman" pitchFamily="34" charset="0"/>
                <a:ea typeface="楷体" pitchFamily="34" charset="-122"/>
                <a:cs typeface="Times New Roman" pitchFamily="34" charset="-120"/>
              </a:rPr>
              <a:t>徒弟家旺心中不服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经常这样嘀咕着反击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5" name="QM_8_BD.74_15#b9c783279?sp=1&amp;vcp=1&amp;pid=a1b246c10&amp;color=0,0,0&amp;vtp=1&amp;bbb=1&amp;hb=1">
            <a:extLst>
              <a:ext uri="{FF2B5EF4-FFF2-40B4-BE49-F238E27FC236}">
                <a16:creationId xmlns:a16="http://schemas.microsoft.com/office/drawing/2014/main" id="{D7549CFF-3E58-AAE7-550B-068C162784D5}"/>
              </a:ext>
            </a:extLst>
          </p:cNvPr>
          <p:cNvSpPr/>
          <p:nvPr/>
        </p:nvSpPr>
        <p:spPr>
          <a:xfrm>
            <a:off x="502920" y="2075942"/>
            <a:ext cx="11183112" cy="11544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⑮</a:t>
            </a:r>
            <a:r>
              <a:rPr lang="en-US" altLang="zh-CN" sz="1800" b="0" i="0" dirty="0">
                <a:solidFill>
                  <a:srgbClr val="000000"/>
                </a:solidFill>
                <a:latin typeface="Times New Roman" pitchFamily="34" charset="0"/>
                <a:ea typeface="楷体" pitchFamily="34" charset="-122"/>
                <a:cs typeface="Times New Roman" pitchFamily="34" charset="-120"/>
              </a:rPr>
              <a:t>家旺惦记着师父咧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多次上门要李八爷去他店里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坐堂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啥事都不用管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只要坐在那里就行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他知道</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师父李八爷的名字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就是小城独一无二的金字招牌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是一等一的手艺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是一等一的信誉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是一等一的分量</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只</a:t>
            </a:r>
          </a:p>
          <a:p>
            <a:pPr latinLnBrk="1">
              <a:lnSpc>
                <a:spcPts val="3000"/>
              </a:lnSpc>
            </a:pPr>
            <a:r>
              <a:rPr lang="en-US" altLang="zh-CN" b="0" i="0">
                <a:solidFill>
                  <a:srgbClr val="000000"/>
                </a:solidFill>
                <a:latin typeface="Times New Roman" pitchFamily="34" charset="0"/>
                <a:ea typeface="楷体" pitchFamily="34" charset="-122"/>
                <a:cs typeface="Times New Roman" pitchFamily="34" charset="-120"/>
              </a:rPr>
              <a:t>要他在</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店里生意一定会更加红火</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6" name="QM_8_BD.74_16#b9c783279?sp=1&amp;vcp=1&amp;pid=a1b246c10&amp;color=0,0,0&amp;vtp=1&amp;bbb=1">
            <a:extLst>
              <a:ext uri="{FF2B5EF4-FFF2-40B4-BE49-F238E27FC236}">
                <a16:creationId xmlns:a16="http://schemas.microsoft.com/office/drawing/2014/main" id="{4B23579F-2072-5153-E6C7-E49507F47568}"/>
              </a:ext>
            </a:extLst>
          </p:cNvPr>
          <p:cNvSpPr/>
          <p:nvPr/>
        </p:nvSpPr>
        <p:spPr>
          <a:xfrm>
            <a:off x="502920" y="3268154"/>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⑯</a:t>
            </a:r>
            <a:r>
              <a:rPr lang="en-US" altLang="zh-CN" sz="1800" b="0" i="0" dirty="0">
                <a:solidFill>
                  <a:srgbClr val="000000"/>
                </a:solidFill>
                <a:latin typeface="Times New Roman" pitchFamily="34" charset="0"/>
                <a:ea typeface="楷体" pitchFamily="34" charset="-122"/>
                <a:cs typeface="Times New Roman" pitchFamily="34" charset="-120"/>
              </a:rPr>
              <a:t>李八爷直接拒绝</a:t>
            </a:r>
            <a:r>
              <a:rPr lang="en-US" altLang="zh-CN" sz="1800" b="0" i="0">
                <a:solidFill>
                  <a:srgbClr val="000000"/>
                </a:solidFill>
                <a:latin typeface="Times New Roman" pitchFamily="34" charset="0"/>
                <a:ea typeface="KaiTi" pitchFamily="34" charset="-122"/>
                <a:cs typeface="Times New Roman" pitchFamily="34" charset="-120"/>
              </a:rPr>
              <a:t>：b</a:t>
            </a:r>
            <a:r>
              <a:rPr lang="en-US" altLang="zh-CN" sz="1800" b="0" i="0" u="wavy">
                <a:solidFill>
                  <a:srgbClr val="000000"/>
                </a:solidFill>
                <a:latin typeface="Times New Roman" pitchFamily="34" charset="0"/>
                <a:ea typeface="KaiTi" pitchFamily="34" charset="-122"/>
                <a:cs typeface="Times New Roman" pitchFamily="34" charset="-120"/>
              </a:rPr>
              <a:t>“</a:t>
            </a:r>
            <a:r>
              <a:rPr lang="en-US" altLang="zh-CN" sz="1800" b="0" i="0" u="wavy" dirty="0">
                <a:solidFill>
                  <a:srgbClr val="000000"/>
                </a:solidFill>
                <a:latin typeface="Times New Roman" pitchFamily="34" charset="0"/>
                <a:ea typeface="楷体" pitchFamily="34" charset="-122"/>
                <a:cs typeface="Times New Roman" pitchFamily="34" charset="-120"/>
              </a:rPr>
              <a:t>我是手艺人</a:t>
            </a:r>
            <a:r>
              <a:rPr lang="en-US" altLang="zh-CN" sz="1800" b="0" i="0" u="wavy" dirty="0">
                <a:solidFill>
                  <a:srgbClr val="000000"/>
                </a:solidFill>
                <a:latin typeface="Times New Roman" pitchFamily="34" charset="0"/>
                <a:ea typeface="KaiTi" pitchFamily="34" charset="-122"/>
                <a:cs typeface="Times New Roman" pitchFamily="34" charset="-120"/>
              </a:rPr>
              <a:t>，</a:t>
            </a:r>
            <a:r>
              <a:rPr lang="en-US" altLang="zh-CN" sz="1800" b="0" i="0" u="wavy">
                <a:solidFill>
                  <a:srgbClr val="000000"/>
                </a:solidFill>
                <a:latin typeface="Times New Roman" pitchFamily="34" charset="0"/>
                <a:ea typeface="楷体" pitchFamily="34" charset="-122"/>
                <a:cs typeface="Times New Roman" pitchFamily="34" charset="-120"/>
              </a:rPr>
              <a:t>不当门神</a:t>
            </a:r>
            <a:r>
              <a:rPr lang="en-US" altLang="zh-CN" sz="1800" b="0" i="0" u="wavy">
                <a:solidFill>
                  <a:srgbClr val="000000"/>
                </a:solidFill>
                <a:latin typeface="Times New Roman" pitchFamily="34" charset="0"/>
                <a:ea typeface="KaiTi" pitchFamily="34" charset="-122"/>
                <a:cs typeface="Times New Roman" pitchFamily="34" charset="-120"/>
              </a:rPr>
              <a:t>。”</a:t>
            </a:r>
            <a:endParaRPr lang="en-US" altLang="zh-CN" sz="1800" u="wavy" dirty="0"/>
          </a:p>
        </p:txBody>
      </p:sp>
      <p:sp>
        <p:nvSpPr>
          <p:cNvPr id="7" name="QM_8_BD.74_17#b9c783279?sp=1&amp;vcp=1&amp;pid=a1b246c10&amp;color=0,0,0&amp;vtp=1&amp;bbb=1&amp;hb=1">
            <a:extLst>
              <a:ext uri="{FF2B5EF4-FFF2-40B4-BE49-F238E27FC236}">
                <a16:creationId xmlns:a16="http://schemas.microsoft.com/office/drawing/2014/main" id="{AB400E65-67C8-8D7C-51B1-50C7BA6FD333}"/>
              </a:ext>
            </a:extLst>
          </p:cNvPr>
          <p:cNvSpPr/>
          <p:nvPr/>
        </p:nvSpPr>
        <p:spPr>
          <a:xfrm>
            <a:off x="502920" y="3655949"/>
            <a:ext cx="11183112" cy="7480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⑰</a:t>
            </a:r>
            <a:r>
              <a:rPr lang="en-US" altLang="zh-CN" sz="1800" b="0" i="0" dirty="0">
                <a:solidFill>
                  <a:srgbClr val="000000"/>
                </a:solidFill>
                <a:latin typeface="Times New Roman" pitchFamily="34" charset="0"/>
                <a:ea typeface="楷体" pitchFamily="34" charset="-122"/>
                <a:cs typeface="Times New Roman" pitchFamily="34" charset="-120"/>
              </a:rPr>
              <a:t>家旺气恼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暗自嘟囔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都啥时代了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机器化大生产不比你那敲敲打打强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真是老顽固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老固执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老守旧</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000"/>
              </a:lnSpc>
            </a:pPr>
            <a:r>
              <a:rPr lang="en-US" altLang="zh-CN" b="0" i="0">
                <a:solidFill>
                  <a:srgbClr val="000000"/>
                </a:solidFill>
                <a:latin typeface="Times New Roman" pitchFamily="34" charset="0"/>
                <a:ea typeface="楷体" pitchFamily="34" charset="-122"/>
                <a:cs typeface="Times New Roman" pitchFamily="34" charset="-120"/>
              </a:rPr>
              <a:t>老执拗</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老拘泥</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老榆木疙瘩</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老秤砣子</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8" name="QM_8_BD.74_18#b9c783279?sp=1&amp;vcp=1&amp;pid=a1b246c10&amp;color=0,0,0&amp;vtp=1&amp;bbb=1">
            <a:extLst>
              <a:ext uri="{FF2B5EF4-FFF2-40B4-BE49-F238E27FC236}">
                <a16:creationId xmlns:a16="http://schemas.microsoft.com/office/drawing/2014/main" id="{CCAF6D95-DF25-8425-789D-CF6A70D83007}"/>
              </a:ext>
            </a:extLst>
          </p:cNvPr>
          <p:cNvSpPr/>
          <p:nvPr/>
        </p:nvSpPr>
        <p:spPr>
          <a:xfrm>
            <a:off x="502920" y="4458144"/>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⑱</a:t>
            </a:r>
            <a:r>
              <a:rPr lang="en-US" altLang="zh-CN" sz="1800" b="0" i="0" dirty="0">
                <a:solidFill>
                  <a:srgbClr val="000000"/>
                </a:solidFill>
                <a:latin typeface="Times New Roman" pitchFamily="34" charset="0"/>
                <a:ea typeface="楷体" pitchFamily="34" charset="-122"/>
                <a:cs typeface="Times New Roman" pitchFamily="34" charset="-120"/>
              </a:rPr>
              <a:t>李八爷耳朵贼精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好似听见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回首怒斥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说啥嘞</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9" name="QM_8_BD.74_19#b9c783279?sp=1&amp;vcp=1&amp;pid=a1b246c10&amp;color=0,0,0&amp;vtp=1&amp;bbb=1">
            <a:extLst>
              <a:ext uri="{FF2B5EF4-FFF2-40B4-BE49-F238E27FC236}">
                <a16:creationId xmlns:a16="http://schemas.microsoft.com/office/drawing/2014/main" id="{FF8697A5-3D10-4112-6225-7276D2DA8C9B}"/>
              </a:ext>
            </a:extLst>
          </p:cNvPr>
          <p:cNvSpPr/>
          <p:nvPr/>
        </p:nvSpPr>
        <p:spPr>
          <a:xfrm>
            <a:off x="502920" y="4851971"/>
            <a:ext cx="11183112"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⑲</a:t>
            </a:r>
            <a:r>
              <a:rPr lang="en-US" altLang="zh-CN" sz="1800" b="0" i="0" dirty="0">
                <a:solidFill>
                  <a:srgbClr val="000000"/>
                </a:solidFill>
                <a:latin typeface="Times New Roman" pitchFamily="34" charset="0"/>
                <a:ea typeface="楷体" pitchFamily="34" charset="-122"/>
                <a:cs typeface="Times New Roman" pitchFamily="34" charset="-120"/>
              </a:rPr>
              <a:t>家旺一脑门的汗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支支吾吾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撒丫子逃远了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10" name="QM_8_BD.74_20#b9c783279?sp=1&amp;vcp=1&amp;pid=a1b246c10&amp;color=0,0,0&amp;vtp=1&amp;bbb=1&amp;hb=1">
            <a:extLst>
              <a:ext uri="{FF2B5EF4-FFF2-40B4-BE49-F238E27FC236}">
                <a16:creationId xmlns:a16="http://schemas.microsoft.com/office/drawing/2014/main" id="{D0E7B91B-9BA3-4687-8F6C-575A7E1011F8}"/>
              </a:ext>
            </a:extLst>
          </p:cNvPr>
          <p:cNvSpPr/>
          <p:nvPr/>
        </p:nvSpPr>
        <p:spPr>
          <a:xfrm>
            <a:off x="502920" y="5247386"/>
            <a:ext cx="11183112" cy="11544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⑳</a:t>
            </a:r>
            <a:r>
              <a:rPr lang="en-US" altLang="zh-CN" sz="1800" b="0" i="0" dirty="0">
                <a:solidFill>
                  <a:srgbClr val="000000"/>
                </a:solidFill>
                <a:latin typeface="Times New Roman" pitchFamily="34" charset="0"/>
                <a:ea typeface="楷体" pitchFamily="34" charset="-122"/>
                <a:cs typeface="Times New Roman" pitchFamily="34" charset="-120"/>
              </a:rPr>
              <a:t>眼见没客人上门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李八爷索性搬出小天平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拉丝板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拉丝钳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嵌槽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焊枪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印泥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喷枪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坩埚这些</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老伙</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打细微如</a:t>
            </a:r>
            <a:r>
              <a:rPr lang="en-US" altLang="zh-CN" sz="1800" b="0" i="0" dirty="0">
                <a:solidFill>
                  <a:srgbClr val="000000"/>
                </a:solidFill>
                <a:latin typeface="Times New Roman" pitchFamily="34" charset="0"/>
                <a:ea typeface="KaiTi" pitchFamily="34" charset="-122"/>
                <a:cs typeface="Times New Roman" pitchFamily="34" charset="-120"/>
              </a:rPr>
              <a:t>1</a:t>
            </a:r>
            <a:r>
              <a:rPr lang="en-US" altLang="zh-CN" sz="1800" b="0" i="0" dirty="0">
                <a:solidFill>
                  <a:srgbClr val="000000"/>
                </a:solidFill>
                <a:latin typeface="Times New Roman" pitchFamily="34" charset="0"/>
                <a:ea typeface="楷体" pitchFamily="34" charset="-122"/>
                <a:cs typeface="Times New Roman" pitchFamily="34" charset="-120"/>
              </a:rPr>
              <a:t>克的项链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拉粗壮如</a:t>
            </a:r>
            <a:r>
              <a:rPr lang="en-US" altLang="zh-CN" sz="1800" b="0" i="0" dirty="0">
                <a:solidFill>
                  <a:srgbClr val="000000"/>
                </a:solidFill>
                <a:latin typeface="Times New Roman" pitchFamily="34" charset="0"/>
                <a:ea typeface="KaiTi" pitchFamily="34" charset="-122"/>
                <a:cs typeface="Times New Roman" pitchFamily="34" charset="-120"/>
              </a:rPr>
              <a:t>120</a:t>
            </a:r>
            <a:r>
              <a:rPr lang="en-US" altLang="zh-CN" sz="1800" b="0" i="0" dirty="0">
                <a:solidFill>
                  <a:srgbClr val="000000"/>
                </a:solidFill>
                <a:latin typeface="Times New Roman" pitchFamily="34" charset="0"/>
                <a:ea typeface="楷体" pitchFamily="34" charset="-122"/>
                <a:cs typeface="Times New Roman" pitchFamily="34" charset="-120"/>
              </a:rPr>
              <a:t>克的手链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棱角分明的金块</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经过李八爷一通琢磨</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真个是</a:t>
            </a:r>
            <a:r>
              <a:rPr lang="en-US" altLang="zh-CN" sz="1800" b="0" i="0" u="sng">
                <a:solidFill>
                  <a:srgbClr val="000000"/>
                </a:solidFill>
                <a:latin typeface="Times New Roman" pitchFamily="34" charset="0"/>
                <a:ea typeface="KaiTi" pitchFamily="34" charset="-122"/>
                <a:cs typeface="Times New Roman" pitchFamily="34" charset="-120"/>
              </a:rPr>
              <a:t>“</a:t>
            </a:r>
            <a:r>
              <a:rPr lang="en-US" altLang="zh-CN" sz="1800" b="0" i="0" u="sng">
                <a:solidFill>
                  <a:srgbClr val="000000"/>
                </a:solidFill>
                <a:latin typeface="Times New Roman" pitchFamily="34" charset="0"/>
                <a:ea typeface="楷体" pitchFamily="34" charset="-122"/>
                <a:cs typeface="Times New Roman" pitchFamily="34" charset="-120"/>
              </a:rPr>
              <a:t>揉破黄金万</a:t>
            </a:r>
          </a:p>
          <a:p>
            <a:pPr latinLnBrk="1">
              <a:lnSpc>
                <a:spcPts val="3000"/>
              </a:lnSpc>
            </a:pPr>
            <a:r>
              <a:rPr lang="en-US" altLang="zh-CN" b="0" i="0" u="sng">
                <a:solidFill>
                  <a:srgbClr val="000000"/>
                </a:solidFill>
                <a:latin typeface="Times New Roman" pitchFamily="34" charset="0"/>
                <a:ea typeface="楷体" pitchFamily="34" charset="-122"/>
                <a:cs typeface="Times New Roman" pitchFamily="34" charset="-120"/>
              </a:rPr>
              <a:t>点轻</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真个是</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蛾儿雪柳黄金缕</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真个是</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梅蕊重重何俗甚</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总之</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精美绝伦</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extLst>
      <p:ext uri="{BB962C8B-B14F-4D97-AF65-F5344CB8AC3E}">
        <p14:creationId xmlns:p14="http://schemas.microsoft.com/office/powerpoint/2010/main" val="83559809"/>
      </p:ext>
    </p:extLst>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4_21#b9c783279?sp=1&amp;vcp=1&amp;pid=a1b246c10&amp;color=0,0,0&amp;vtp=1&amp;bbb=1&amp;hb=1">
            <a:extLst>
              <a:ext uri="{FF2B5EF4-FFF2-40B4-BE49-F238E27FC236}">
                <a16:creationId xmlns:a16="http://schemas.microsoft.com/office/drawing/2014/main" id="{9AA2775E-CBF8-D640-AD19-0A5D8035E9CC}"/>
              </a:ext>
            </a:extLst>
          </p:cNvPr>
          <p:cNvSpPr/>
          <p:nvPr/>
        </p:nvSpPr>
        <p:spPr>
          <a:xfrm>
            <a:off x="502920" y="2028930"/>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㉑</a:t>
            </a:r>
            <a:r>
              <a:rPr lang="en-US" altLang="zh-CN" sz="1800" b="0" i="0" dirty="0">
                <a:solidFill>
                  <a:srgbClr val="000000"/>
                </a:solidFill>
                <a:latin typeface="Times New Roman" pitchFamily="34" charset="0"/>
                <a:ea typeface="楷体" pitchFamily="34" charset="-122"/>
                <a:cs typeface="Times New Roman" pitchFamily="34" charset="-120"/>
              </a:rPr>
              <a:t>面对自己的杰作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李八爷心中无喜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亦无悲</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只打量片刻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便将这样巧夺天工的艺术品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付之一炬</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熔</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为红彤彤的汁水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待其冷却成金块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再费尽心机琢磨成精美绝伦的艺术品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又打量片刻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又付之一炬</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又认真</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琢磨</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又打量片刻</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又付之一炬</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又认真琢磨</a:t>
            </a:r>
            <a:r>
              <a:rPr lang="en-US" altLang="zh-CN" b="0" i="0" dirty="0">
                <a:solidFill>
                  <a:srgbClr val="000000"/>
                </a:solidFill>
                <a:latin typeface="SimSun" panose="02010600030101010101" pitchFamily="2" charset="-122"/>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循环往复</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乐在其中</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8_BD.74_22#b9c783279?sp=1&amp;vcp=1&amp;pid=a1b246c10&amp;color=0,0,0&amp;vtp=1&amp;bbb=1&amp;hb=1">
            <a:extLst>
              <a:ext uri="{FF2B5EF4-FFF2-40B4-BE49-F238E27FC236}">
                <a16:creationId xmlns:a16="http://schemas.microsoft.com/office/drawing/2014/main" id="{C74F3770-1C0E-91A5-63A9-2C443363433E}"/>
              </a:ext>
            </a:extLst>
          </p:cNvPr>
          <p:cNvSpPr/>
          <p:nvPr/>
        </p:nvSpPr>
        <p:spPr>
          <a:xfrm>
            <a:off x="502920" y="3271420"/>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㉒</a:t>
            </a:r>
            <a:r>
              <a:rPr lang="en-US" altLang="zh-CN" sz="1800" b="0" i="0" dirty="0">
                <a:solidFill>
                  <a:srgbClr val="000000"/>
                </a:solidFill>
                <a:latin typeface="Times New Roman" pitchFamily="34" charset="0"/>
                <a:ea typeface="楷体" pitchFamily="34" charset="-122"/>
                <a:cs typeface="Times New Roman" pitchFamily="34" charset="-120"/>
              </a:rPr>
              <a:t>邻居罗寿来无聊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一直在旁边看着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笑得跌倒</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李八爷亦笑得灿烂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两个七老八十的人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孩子般快乐</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哪里还有什么寒气哟</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74_23#b9c783279?sp=1&amp;vcp=1&amp;pid=a1b246c10&amp;color=0,0,0&amp;vtp=1&amp;bbb=1&amp;hb=1">
            <a:extLst>
              <a:ext uri="{FF2B5EF4-FFF2-40B4-BE49-F238E27FC236}">
                <a16:creationId xmlns:a16="http://schemas.microsoft.com/office/drawing/2014/main" id="{4E80E1B2-174B-8631-AEC7-1B6564D92994}"/>
              </a:ext>
            </a:extLst>
          </p:cNvPr>
          <p:cNvSpPr/>
          <p:nvPr/>
        </p:nvSpPr>
        <p:spPr>
          <a:xfrm>
            <a:off x="502920" y="4091205"/>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㉓“</a:t>
            </a:r>
            <a:r>
              <a:rPr lang="en-US" altLang="zh-CN" sz="1800" b="0" i="0" dirty="0">
                <a:solidFill>
                  <a:srgbClr val="000000"/>
                </a:solidFill>
                <a:latin typeface="Times New Roman" pitchFamily="34" charset="0"/>
                <a:ea typeface="楷体" pitchFamily="34" charset="-122"/>
                <a:cs typeface="Times New Roman" pitchFamily="34" charset="-120"/>
              </a:rPr>
              <a:t>休道黄金贵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安乐最值钱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李八爷心中的唱词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磅礴而出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隔着好几里远的家旺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没来由的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心中倏地</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一紧</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选自《小说选刊》2022年5月）</a:t>
            </a:r>
            <a:endParaRPr lang="en-US" altLang="zh-CN" dirty="0"/>
          </a:p>
        </p:txBody>
      </p:sp>
    </p:spTree>
    <p:extLst>
      <p:ext uri="{BB962C8B-B14F-4D97-AF65-F5344CB8AC3E}">
        <p14:creationId xmlns:p14="http://schemas.microsoft.com/office/powerpoint/2010/main" val="3772407989"/>
      </p:ext>
    </p:extLst>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M_8#b9c783279?vcp=1&amp;pid=a1b246c10&amp;color=0,0,0&amp;vtp=1&amp;bt=1&amp;bbb=1"/>
          <p:cNvSpPr/>
          <p:nvPr/>
        </p:nvSpPr>
        <p:spPr>
          <a:xfrm>
            <a:off x="502920" y="1661480"/>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KaiTi" pitchFamily="34" charset="-122"/>
                <a:cs typeface="Times New Roman" pitchFamily="34" charset="-120"/>
              </a:rPr>
              <a:t>【小说·梳理情节】</a:t>
            </a:r>
            <a:endParaRPr lang="en-US" altLang="zh-CN" sz="1800" dirty="0"/>
          </a:p>
        </p:txBody>
      </p:sp>
      <p:sp>
        <p:nvSpPr>
          <p:cNvPr id="3" name="QB_9_BD.75_1#441541599?sp=1&amp;vcp=1&amp;pid=b9c783279&amp;color=0,0,0&amp;vtp=1&amp;bbb=1"/>
          <p:cNvSpPr/>
          <p:nvPr/>
        </p:nvSpPr>
        <p:spPr>
          <a:xfrm>
            <a:off x="502920" y="2018922"/>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1.请从李八爷的角度概括梳理小说的主要情节。（2分）</a:t>
            </a:r>
            <a:endParaRPr lang="en-US" altLang="zh-CN" sz="1800" dirty="0"/>
          </a:p>
        </p:txBody>
      </p:sp>
      <p:pic>
        <p:nvPicPr>
          <p:cNvPr id="4" name="QB_9_BD.75_2#441541599?vcp=1&amp;pid=b9c783279&amp;color=0,0,0&amp;tib=255,255,255&amp;vip=16#1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8640" y="2510602"/>
            <a:ext cx="11091672"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9_AN.76_1#441541599.blank?vcp=1&amp;pid=b9c783279&amp;color=0,0,0&amp;vpa=16&amp;vtp=1"/>
          <p:cNvSpPr/>
          <p:nvPr/>
        </p:nvSpPr>
        <p:spPr>
          <a:xfrm>
            <a:off x="2862071" y="4304234"/>
            <a:ext cx="4157707" cy="402336"/>
          </a:xfrm>
          <a:prstGeom prst="rect">
            <a:avLst/>
          </a:prstGeom>
          <a:noFill/>
          <a:ln/>
        </p:spPr>
        <p:txBody>
          <a:bodyPr wrap="square" lIns="0" tIns="0" rIns="0" bIns="0" rtlCol="0" anchor="b"/>
          <a:lstStyle/>
          <a:p>
            <a:pPr algn="l" latinLnBrk="1"/>
            <a:r>
              <a:rPr lang="en-US" altLang="zh-CN" sz="1300" b="1" i="0" dirty="0">
                <a:solidFill>
                  <a:srgbClr val="FF0000"/>
                </a:solidFill>
                <a:latin typeface="Times New Roman" pitchFamily="34" charset="0"/>
                <a:ea typeface="微软雅黑" pitchFamily="34" charset="-122"/>
                <a:cs typeface="Times New Roman" pitchFamily="34" charset="-120"/>
              </a:rPr>
              <a:t>酱巷无酱却有名，家家户户是金银匠，李八爷手艺最精湛</a:t>
            </a:r>
            <a:endParaRPr lang="en-US" altLang="zh-CN" sz="1300" dirty="0"/>
          </a:p>
        </p:txBody>
      </p:sp>
      <p:sp>
        <p:nvSpPr>
          <p:cNvPr id="7" name="QB_9_AN.77_1#441541599.blank?vcp=1&amp;pid=b9c783279&amp;color=0,0,0&amp;vpa=17&amp;vtp=1"/>
          <p:cNvSpPr/>
          <p:nvPr/>
        </p:nvSpPr>
        <p:spPr>
          <a:xfrm>
            <a:off x="7214616" y="2830642"/>
            <a:ext cx="1161288" cy="301752"/>
          </a:xfrm>
          <a:prstGeom prst="rect">
            <a:avLst/>
          </a:prstGeom>
          <a:noFill/>
          <a:ln/>
        </p:spPr>
        <p:txBody>
          <a:bodyPr wrap="square" lIns="0" tIns="0" rIns="0" bIns="0" rtlCol="0" anchor="b"/>
          <a:lstStyle/>
          <a:p>
            <a:pPr algn="l" latinLnBrk="1"/>
            <a:r>
              <a:rPr lang="en-US" altLang="zh-CN" sz="1300" b="1" i="0" dirty="0">
                <a:solidFill>
                  <a:srgbClr val="FF0000"/>
                </a:solidFill>
                <a:latin typeface="Times New Roman" pitchFamily="34" charset="0"/>
                <a:ea typeface="微软雅黑" pitchFamily="34" charset="-122"/>
                <a:cs typeface="Times New Roman" pitchFamily="34" charset="-120"/>
              </a:rPr>
              <a:t>李八爷断然拒绝徒弟家旺的多次邀请（2分）</a:t>
            </a:r>
            <a:endParaRPr lang="en-US" altLang="zh-CN" sz="13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P_9#0c7f8ffdd?vcp=1&amp;pid=b9c783279&amp;color=0,0,0&amp;vtp=1&amp;bt=1&amp;bbb=1"/>
          <p:cNvSpPr/>
          <p:nvPr/>
        </p:nvSpPr>
        <p:spPr>
          <a:xfrm>
            <a:off x="502920" y="2443831"/>
            <a:ext cx="11183112" cy="35414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【小说·赏读语句】</a:t>
            </a:r>
            <a:endParaRPr lang="en-US" altLang="zh-CN" sz="1800" dirty="0"/>
          </a:p>
        </p:txBody>
      </p:sp>
      <p:sp>
        <p:nvSpPr>
          <p:cNvPr id="3" name="QO_9_BD.78_1#4f68523d0?sp=1&amp;vcp=1&amp;pid=b9c783279&amp;color=0,0,0&amp;vtp=1&amp;bbb=1&amp;hb=1"/>
          <p:cNvSpPr/>
          <p:nvPr/>
        </p:nvSpPr>
        <p:spPr>
          <a:xfrm>
            <a:off x="502920" y="2842293"/>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2.请从修辞手法角度赏析文中画横线句。（4分）</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棱角分明的金块</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经过李八爷一通琢磨</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真个是</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揉破黄金万点轻</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真个是</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蛾儿雪柳黄金缕</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真个是</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梅</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蕊重重何俗甚</a:t>
            </a:r>
            <a:r>
              <a:rPr lang="en-US" altLang="zh-CN" b="0" i="0" dirty="0">
                <a:solidFill>
                  <a:srgbClr val="000000"/>
                </a:solidFill>
                <a:latin typeface="Times New Roman" pitchFamily="34" charset="0"/>
                <a:ea typeface="微软雅黑" pitchFamily="34" charset="-122"/>
                <a:cs typeface="Times New Roman" pitchFamily="34" charset="-120"/>
              </a:rPr>
              <a:t>”。</a:t>
            </a:r>
            <a:endParaRPr lang="en-US" altLang="zh-CN" dirty="0"/>
          </a:p>
        </p:txBody>
      </p:sp>
      <p:sp>
        <p:nvSpPr>
          <p:cNvPr id="4" name="QO_9_AN.79_1#4f68523d0?vcp=1&amp;pid=b9c783279&amp;color=0,0,0&amp;vtp=1&amp;bbb=1&amp;hb=1"/>
          <p:cNvSpPr/>
          <p:nvPr/>
        </p:nvSpPr>
        <p:spPr>
          <a:xfrm>
            <a:off x="502920" y="4077178"/>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该句运用引用和排比的修辞手法，所引用句子中“万点轻”“黄金缕”“梅蕊重重</a:t>
            </a:r>
            <a:r>
              <a:rPr lang="en-US" altLang="zh-CN" sz="1800" b="1" i="0">
                <a:solidFill>
                  <a:srgbClr val="FF0000"/>
                </a:solidFill>
                <a:latin typeface="Times New Roman" pitchFamily="34" charset="0"/>
                <a:ea typeface="微软雅黑" pitchFamily="34" charset="-122"/>
                <a:cs typeface="Times New Roman" pitchFamily="34" charset="-120"/>
              </a:rPr>
              <a:t>”，生动展现了李八爷制</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作的金饰之轻</a:t>
            </a:r>
            <a:r>
              <a:rPr lang="en-US" altLang="zh-CN" b="1" i="0" dirty="0">
                <a:solidFill>
                  <a:srgbClr val="FF0000"/>
                </a:solidFill>
                <a:latin typeface="Times New Roman" pitchFamily="34" charset="0"/>
                <a:ea typeface="微软雅黑" pitchFamily="34" charset="-122"/>
                <a:cs typeface="Times New Roman" pitchFamily="34" charset="-120"/>
              </a:rPr>
              <a:t>、薄、精美的特点，表现了李八爷技艺的精湛，同时增添了文章的诗意和文采。（4分）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P_9#c1d33fe17?vcp=1&amp;pid=b9c783279&amp;color=0,0,0&amp;vtp=1&amp;bt=1&amp;bbb=1"/>
          <p:cNvSpPr/>
          <p:nvPr/>
        </p:nvSpPr>
        <p:spPr>
          <a:xfrm>
            <a:off x="502920" y="973807"/>
            <a:ext cx="11183112" cy="35414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【小说·把握形象】</a:t>
            </a:r>
            <a:endParaRPr lang="en-US" altLang="zh-CN" sz="1800" dirty="0"/>
          </a:p>
        </p:txBody>
      </p:sp>
      <p:sp>
        <p:nvSpPr>
          <p:cNvPr id="3" name="QO_9_BD.80_1#8bd53439f?sp=1&amp;vcp=1&amp;pid=b9c783279&amp;color=0,0,0&amp;vtp=1&amp;bbb=1&amp;hb=1"/>
          <p:cNvSpPr/>
          <p:nvPr/>
        </p:nvSpPr>
        <p:spPr>
          <a:xfrm>
            <a:off x="502920" y="1372269"/>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3.班级同学想将本文改成课本剧进行表演，请从下列李八爷的台词中任选一句，按重音、停连</a:t>
            </a:r>
            <a:r>
              <a:rPr lang="en-US" altLang="zh-CN" sz="1800" b="0" i="0">
                <a:solidFill>
                  <a:srgbClr val="000000"/>
                </a:solidFill>
                <a:latin typeface="Times New Roman" pitchFamily="34" charset="0"/>
                <a:ea typeface="微软雅黑" pitchFamily="34" charset="-122"/>
                <a:cs typeface="Times New Roman" pitchFamily="34" charset="-120"/>
              </a:rPr>
              <a:t>、语气等角度进行</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朗读设计</a:t>
            </a:r>
            <a:r>
              <a:rPr lang="en-US" altLang="zh-CN" b="0" i="0" dirty="0">
                <a:solidFill>
                  <a:srgbClr val="000000"/>
                </a:solidFill>
                <a:latin typeface="Times New Roman" pitchFamily="34" charset="0"/>
                <a:ea typeface="微软雅黑" pitchFamily="34" charset="-122"/>
                <a:cs typeface="Times New Roman" pitchFamily="34" charset="-120"/>
              </a:rPr>
              <a:t>，并阐释设计理由。（5分）</a:t>
            </a:r>
            <a:endParaRPr lang="en-US" altLang="zh-CN" dirty="0"/>
          </a:p>
        </p:txBody>
      </p:sp>
      <p:graphicFrame>
        <p:nvGraphicFramePr>
          <p:cNvPr id="43" name="QO_9_BD.80_2#8bd53439f?colgroup=48&amp;vcp=1&amp;pid=b9c783279&amp;color=0,0,0&amp;vtp=1&amp;bbb=1&amp;hb=1"/>
          <p:cNvGraphicFramePr>
            <a:graphicFrameLocks noGrp="1"/>
          </p:cNvGraphicFramePr>
          <p:nvPr>
            <p:extLst>
              <p:ext uri="{D42A27DB-BD31-4B8C-83A1-F6EECF244321}">
                <p14:modId xmlns:p14="http://schemas.microsoft.com/office/powerpoint/2010/main" val="2953920329"/>
              </p:ext>
            </p:extLst>
          </p:nvPr>
        </p:nvGraphicFramePr>
        <p:xfrm>
          <a:off x="502920" y="2275049"/>
          <a:ext cx="11164824" cy="1854581"/>
        </p:xfrm>
        <a:graphic>
          <a:graphicData uri="http://schemas.openxmlformats.org/drawingml/2006/table">
            <a:tbl>
              <a:tblPr/>
              <a:tblGrid>
                <a:gridCol w="11164824">
                  <a:extLst>
                    <a:ext uri="{9D8B030D-6E8A-4147-A177-3AD203B41FA5}">
                      <a16:colId xmlns:a16="http://schemas.microsoft.com/office/drawing/2014/main" val="20000"/>
                    </a:ext>
                  </a:extLst>
                </a:gridCol>
              </a:tblGrid>
              <a:tr h="1854581">
                <a:tc>
                  <a:txBody>
                    <a:bodyPr/>
                    <a:lstStyle/>
                    <a:p>
                      <a:pPr marL="0" indent="0" algn="l" latinLnBrk="1" hangingPunct="0">
                        <a:lnSpc>
                          <a:spcPts val="2900"/>
                        </a:lnSpc>
                      </a:pPr>
                      <a:r>
                        <a:rPr lang="en-US" altLang="zh-CN" sz="1800" b="1" i="0" dirty="0">
                          <a:solidFill>
                            <a:srgbClr val="000000"/>
                          </a:solidFill>
                          <a:latin typeface="Times New Roman" pitchFamily="34" charset="0"/>
                          <a:ea typeface="微软雅黑" pitchFamily="34" charset="-122"/>
                          <a:cs typeface="Times New Roman" pitchFamily="34" charset="-120"/>
                        </a:rPr>
                        <a:t>【示例】</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金银匠卖成品金银饰</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怎就没出息</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朗读设计</a:t>
                      </a:r>
                      <a:r>
                        <a:rPr lang="en-US" altLang="zh-CN" sz="1800" b="0" i="0" dirty="0">
                          <a:solidFill>
                            <a:srgbClr val="000000"/>
                          </a:solidFill>
                          <a:latin typeface="Times New Roman" pitchFamily="34" charset="0"/>
                          <a:ea typeface="微软雅黑" pitchFamily="34" charset="-122"/>
                          <a:cs typeface="Times New Roman" pitchFamily="34" charset="-120"/>
                        </a:rPr>
                        <a:t>：“怎就”重读</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“怎就没出息”连读</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并且语调上扬</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读出强烈的反问语气</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设计理由</a:t>
                      </a:r>
                      <a:r>
                        <a:rPr lang="en-US" altLang="zh-CN" sz="1800" b="0" i="0" dirty="0">
                          <a:solidFill>
                            <a:srgbClr val="000000"/>
                          </a:solidFill>
                          <a:latin typeface="Times New Roman" pitchFamily="34" charset="0"/>
                          <a:ea typeface="微软雅黑" pitchFamily="34" charset="-122"/>
                          <a:cs typeface="Times New Roman" pitchFamily="34" charset="-120"/>
                        </a:rPr>
                        <a:t>：这样设计</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更能展现家旺对师父李八爷固守金银手工艺而轻蔑买卖人行为的不满</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也更能体现家旺</a:t>
                      </a:r>
                    </a:p>
                    <a:p>
                      <a:pPr marL="0" lvl="0" indent="0"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作为新一代金银匠在时代洪流中顺天应时</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敢于闯荡</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敢于转变思想</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寻找新出路的形象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5" name="QO_9_BD.80_3#8bd53439f?vcp=1&amp;pid=b9c783279&amp;color=0,0,0&amp;vtp=1&amp;bbb=1"/>
          <p:cNvSpPr/>
          <p:nvPr/>
        </p:nvSpPr>
        <p:spPr>
          <a:xfrm>
            <a:off x="502920" y="4268948"/>
            <a:ext cx="11183112" cy="20305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anose="02010600030101010101" pitchFamily="2" charset="-122"/>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手艺人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不能这样没有出息呀</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我是手艺人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不当门神</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我</a:t>
            </a:r>
            <a:r>
              <a:rPr lang="en-US" altLang="zh-CN" sz="1800" b="0" i="0">
                <a:solidFill>
                  <a:srgbClr val="000000"/>
                </a:solidFill>
                <a:latin typeface="Times New Roman" pitchFamily="34" charset="0"/>
                <a:ea typeface="微软雅黑" pitchFamily="34" charset="-122"/>
                <a:cs typeface="Times New Roman" pitchFamily="34" charset="-120"/>
              </a:rPr>
              <a:t>选</a:t>
            </a:r>
            <a:r>
              <a:rPr lang="en-US" altLang="zh-CN" sz="1800" b="0" i="0" dirty="0">
                <a:solidFill>
                  <a:srgbClr val="000000"/>
                </a:solidFill>
                <a:latin typeface="Times New Roman" pitchFamily="34" charset="0"/>
                <a:ea typeface="微软雅黑" pitchFamily="34" charset="-122"/>
                <a:cs typeface="Times New Roman" pitchFamily="34" charset="-120"/>
              </a:rPr>
              <a:t>____句。</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朗</a:t>
            </a:r>
            <a:r>
              <a:rPr lang="en-US" altLang="zh-CN" sz="1800" b="0" i="0">
                <a:solidFill>
                  <a:srgbClr val="000000"/>
                </a:solidFill>
                <a:latin typeface="Times New Roman" pitchFamily="34" charset="0"/>
                <a:ea typeface="微软雅黑" pitchFamily="34" charset="-122"/>
                <a:cs typeface="Times New Roman" pitchFamily="34" charset="-120"/>
              </a:rPr>
              <a:t>读设计</a:t>
            </a:r>
            <a:r>
              <a:rPr lang="en-US" altLang="zh-CN" sz="1800" b="0" i="0" dirty="0">
                <a:solidFill>
                  <a:srgbClr val="000000"/>
                </a:solidFill>
                <a:latin typeface="Times New Roman" pitchFamily="34" charset="0"/>
                <a:ea typeface="微软雅黑" pitchFamily="34" charset="-122"/>
                <a:cs typeface="Times New Roman" pitchFamily="34" charset="-120"/>
              </a:rPr>
              <a:t>：____</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设</a:t>
            </a:r>
            <a:r>
              <a:rPr lang="en-US" altLang="zh-CN" sz="1800" b="0" i="0">
                <a:solidFill>
                  <a:srgbClr val="000000"/>
                </a:solidFill>
                <a:latin typeface="Times New Roman" pitchFamily="34" charset="0"/>
                <a:ea typeface="微软雅黑" pitchFamily="34" charset="-122"/>
                <a:cs typeface="Times New Roman" pitchFamily="34" charset="-120"/>
              </a:rPr>
              <a:t>计理由</a:t>
            </a:r>
            <a:r>
              <a:rPr lang="en-US" altLang="zh-CN" sz="1800" b="0" i="0" dirty="0">
                <a:solidFill>
                  <a:srgbClr val="000000"/>
                </a:solidFill>
                <a:latin typeface="Times New Roman" pitchFamily="34" charset="0"/>
                <a:ea typeface="微软雅黑" pitchFamily="34" charset="-122"/>
                <a:cs typeface="Times New Roman" pitchFamily="34" charset="-120"/>
              </a:rPr>
              <a:t>：____</a:t>
            </a:r>
            <a:endParaRPr lang="en-US" altLang="zh-CN" sz="1800" dirty="0"/>
          </a:p>
        </p:txBody>
      </p:sp>
    </p:spTree>
  </p:cSld>
  <p:clrMapOvr>
    <a:masterClrMapping/>
  </p:clrMapOvr>
  <p:transition>
    <p:split dir="in"/>
  </p:transition>
</p:sld>
</file>

<file path=ppt/slides/slide59.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QO_9_AN.81_1#8bd53439f?vcp=1&amp;pid=b9c783279&amp;color=0,0,0&amp;vtp=1&amp;bt=1&amp;bbb=1&amp;hb=1"/>
          <p:cNvSpPr/>
          <p:nvPr/>
        </p:nvSpPr>
        <p:spPr>
          <a:xfrm>
            <a:off x="502920" y="2225773"/>
            <a:ext cx="11183112" cy="28687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a:t>
            </a:r>
            <a:r>
              <a:rPr lang="en-US" altLang="zh-CN" sz="1800" b="1" i="0" dirty="0">
                <a:solidFill>
                  <a:srgbClr val="FF0000"/>
                </a:solidFill>
                <a:latin typeface="SimSun" panose="02010600030101010101" pitchFamily="2" charset="-122"/>
                <a:ea typeface="微软雅黑" pitchFamily="34" charset="-122"/>
                <a:cs typeface="Times New Roman" pitchFamily="34" charset="-120"/>
              </a:rPr>
              <a:t>a</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朗读设计：“手艺人”三个字应读得一字一顿、铿锵有力，“这样”重读，整句话语调逐渐低沉</a:t>
            </a:r>
            <a:r>
              <a:rPr lang="en-US" altLang="zh-CN" sz="1800" b="1" i="0">
                <a:solidFill>
                  <a:srgbClr val="FF0000"/>
                </a:solidFill>
                <a:latin typeface="Times New Roman" pitchFamily="34" charset="0"/>
                <a:ea typeface="微软雅黑" pitchFamily="34" charset="-122"/>
                <a:cs typeface="Times New Roman" pitchFamily="34" charset="-120"/>
              </a:rPr>
              <a:t>，最</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后的语气词拖长音</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设</a:t>
            </a:r>
            <a:r>
              <a:rPr lang="en-US" altLang="zh-CN" sz="1800" b="1" i="0">
                <a:solidFill>
                  <a:srgbClr val="FF0000"/>
                </a:solidFill>
                <a:latin typeface="Times New Roman" pitchFamily="34" charset="0"/>
                <a:ea typeface="微软雅黑" pitchFamily="34" charset="-122"/>
                <a:cs typeface="Times New Roman" pitchFamily="34" charset="-120"/>
              </a:rPr>
              <a:t>计理由</a:t>
            </a:r>
            <a:r>
              <a:rPr lang="en-US" altLang="zh-CN" sz="1800" b="1" i="0" dirty="0">
                <a:solidFill>
                  <a:srgbClr val="FF0000"/>
                </a:solidFill>
                <a:latin typeface="Times New Roman" pitchFamily="34" charset="0"/>
                <a:ea typeface="微软雅黑" pitchFamily="34" charset="-122"/>
                <a:cs typeface="Times New Roman" pitchFamily="34" charset="-120"/>
              </a:rPr>
              <a:t>：这样设计，更能体现李八爷对手艺人身份的极度看重</a:t>
            </a:r>
            <a:r>
              <a:rPr lang="en-US" altLang="zh-CN" sz="1800" b="1" i="0">
                <a:solidFill>
                  <a:srgbClr val="FF0000"/>
                </a:solidFill>
                <a:latin typeface="Times New Roman" pitchFamily="34" charset="0"/>
                <a:ea typeface="微软雅黑" pitchFamily="34" charset="-122"/>
                <a:cs typeface="Times New Roman" pitchFamily="34" charset="-120"/>
              </a:rPr>
              <a:t>，对徒弟家旺为追逐利益而舍弃手艺的极度反</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对</a:t>
            </a:r>
            <a:r>
              <a:rPr lang="en-US" altLang="zh-CN" sz="1800" b="1" i="0" dirty="0">
                <a:solidFill>
                  <a:srgbClr val="FF0000"/>
                </a:solidFill>
                <a:latin typeface="Times New Roman" pitchFamily="34" charset="0"/>
                <a:ea typeface="微软雅黑" pitchFamily="34" charset="-122"/>
                <a:cs typeface="Times New Roman" pitchFamily="34" charset="-120"/>
              </a:rPr>
              <a:t>；更能体现出李八爷对传统技艺的坚守与淡泊名利的品格。</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示例二】b</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朗读设计：“手艺人”三个字重读，并且整句话应放缓语速，读得一字一顿，语气坚决。</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设</a:t>
            </a:r>
            <a:r>
              <a:rPr lang="en-US" altLang="zh-CN" sz="1800" b="1" i="0">
                <a:solidFill>
                  <a:srgbClr val="FF0000"/>
                </a:solidFill>
                <a:latin typeface="Times New Roman" pitchFamily="34" charset="0"/>
                <a:ea typeface="微软雅黑" pitchFamily="34" charset="-122"/>
                <a:cs typeface="Times New Roman" pitchFamily="34" charset="-120"/>
              </a:rPr>
              <a:t>计理由</a:t>
            </a:r>
            <a:r>
              <a:rPr lang="en-US" altLang="zh-CN" sz="1800" b="1" i="0" dirty="0">
                <a:solidFill>
                  <a:srgbClr val="FF0000"/>
                </a:solidFill>
                <a:latin typeface="Times New Roman" pitchFamily="34" charset="0"/>
                <a:ea typeface="微软雅黑" pitchFamily="34" charset="-122"/>
                <a:cs typeface="Times New Roman" pitchFamily="34" charset="-120"/>
              </a:rPr>
              <a:t>：这样设计，更能体现李八爷对手艺人身份的极度看重，认为手艺人就该坚守自己的技艺和初心</a:t>
            </a:r>
            <a:r>
              <a:rPr lang="en-US" altLang="zh-CN" sz="1800" b="1" i="0">
                <a:solidFill>
                  <a:srgbClr val="FF0000"/>
                </a:solidFill>
                <a:latin typeface="Times New Roman" pitchFamily="34" charset="0"/>
                <a:ea typeface="微软雅黑" pitchFamily="34" charset="-122"/>
                <a:cs typeface="Times New Roman" pitchFamily="34" charset="-120"/>
              </a:rPr>
              <a:t>，不</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为名利所驱使</a:t>
            </a:r>
            <a:r>
              <a:rPr lang="en-US" altLang="zh-CN" b="1" i="0" dirty="0">
                <a:solidFill>
                  <a:srgbClr val="FF0000"/>
                </a:solidFill>
                <a:latin typeface="Times New Roman" pitchFamily="34" charset="0"/>
                <a:ea typeface="微软雅黑" pitchFamily="34" charset="-122"/>
                <a:cs typeface="Times New Roman" pitchFamily="34" charset="-120"/>
              </a:rPr>
              <a:t>；更能体现出李八爷对传统技艺的坚守与淡泊名利的品格。（5分）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1#目录1:3534ed10f?lid=f5eca12a0&amp;cid=f5eca12a0&amp;vtp=1&amp;bt=1&amp;bbb=1">
            <a:hlinkClick r:id="rId3" action="ppaction://hlinksldjump"/>
          </p:cNvPr>
          <p:cNvSpPr/>
          <p:nvPr/>
        </p:nvSpPr>
        <p:spPr>
          <a:xfrm>
            <a:off x="3666744" y="2121408"/>
            <a:ext cx="7196328" cy="612648"/>
          </a:xfrm>
          <a:prstGeom prst="rect">
            <a:avLst/>
          </a:prstGeom>
          <a:solidFill>
            <a:srgbClr val="BDD7EE"/>
          </a:solidFill>
          <a:ln/>
        </p:spPr>
        <p:txBody>
          <a:bodyPr wrap="none" lIns="127000" tIns="127000" rIns="127000" bIns="127000" rtlCol="0" anchor="ctr"/>
          <a:lstStyle/>
          <a:p>
            <a:pPr marL="0" algn="ctr" latinLnBrk="1">
              <a:lnSpc>
                <a:spcPts val="3400"/>
              </a:lnSpc>
            </a:pPr>
            <a:r>
              <a:rPr lang="en-US" altLang="zh-CN" sz="2800" b="0" i="0" dirty="0">
                <a:solidFill>
                  <a:srgbClr val="000000"/>
                </a:solidFill>
                <a:latin typeface="SimHei" pitchFamily="34" charset="0"/>
                <a:ea typeface="SimHei" pitchFamily="34" charset="-122"/>
                <a:cs typeface="SimHei" pitchFamily="34" charset="-120"/>
              </a:rPr>
              <a:t>浙江真题诊断练</a:t>
            </a:r>
            <a:endParaRPr lang="en-US" altLang="zh-CN" sz="2800" dirty="0"/>
          </a:p>
        </p:txBody>
      </p:sp>
      <p:sp>
        <p:nvSpPr>
          <p:cNvPr id="3" name="C_1#目录1:3534ed10f?lid=978a3a30d&amp;cid=978a3a30d&amp;vtp=1&amp;bbb=1">
            <a:hlinkClick r:id="rId4" action="ppaction://hlinksldjump"/>
          </p:cNvPr>
          <p:cNvSpPr/>
          <p:nvPr/>
        </p:nvSpPr>
        <p:spPr>
          <a:xfrm>
            <a:off x="3666744" y="3090672"/>
            <a:ext cx="7196328" cy="612648"/>
          </a:xfrm>
          <a:prstGeom prst="rect">
            <a:avLst/>
          </a:prstGeom>
          <a:solidFill>
            <a:srgbClr val="BDD7EE"/>
          </a:solidFill>
          <a:ln/>
        </p:spPr>
        <p:txBody>
          <a:bodyPr wrap="none" lIns="127000" tIns="127000" rIns="127000" bIns="127000" rtlCol="0" anchor="ctr"/>
          <a:lstStyle/>
          <a:p>
            <a:pPr marL="0" algn="ctr" latinLnBrk="1">
              <a:lnSpc>
                <a:spcPts val="3400"/>
              </a:lnSpc>
            </a:pPr>
            <a:r>
              <a:rPr lang="en-US" altLang="zh-CN" sz="2800" b="0" i="0" dirty="0">
                <a:solidFill>
                  <a:srgbClr val="000000"/>
                </a:solidFill>
                <a:latin typeface="SimHei" pitchFamily="34" charset="0"/>
                <a:ea typeface="SimHei" pitchFamily="34" charset="-122"/>
                <a:cs typeface="SimHei" pitchFamily="34" charset="-120"/>
              </a:rPr>
              <a:t>主题突破练</a:t>
            </a:r>
            <a:endParaRPr lang="en-US" altLang="zh-CN" sz="2800" dirty="0"/>
          </a:p>
        </p:txBody>
      </p:sp>
      <p:sp>
        <p:nvSpPr>
          <p:cNvPr id="4" name="C_1#目录1:3534ed10f?lid=072e33a0b&amp;cid=072e33a0b&amp;vtp=1&amp;bbb=1">
            <a:hlinkClick r:id="rId5" action="ppaction://hlinksldjump"/>
          </p:cNvPr>
          <p:cNvSpPr/>
          <p:nvPr/>
        </p:nvSpPr>
        <p:spPr>
          <a:xfrm>
            <a:off x="3666744" y="4059936"/>
            <a:ext cx="7196328" cy="612648"/>
          </a:xfrm>
          <a:prstGeom prst="rect">
            <a:avLst/>
          </a:prstGeom>
          <a:solidFill>
            <a:srgbClr val="BDD7EE"/>
          </a:solidFill>
          <a:ln/>
        </p:spPr>
        <p:txBody>
          <a:bodyPr wrap="none" lIns="127000" tIns="127000" rIns="127000" bIns="127000" rtlCol="0" anchor="ctr"/>
          <a:lstStyle/>
          <a:p>
            <a:pPr marL="0" algn="ctr" latinLnBrk="1">
              <a:lnSpc>
                <a:spcPts val="3400"/>
              </a:lnSpc>
            </a:pPr>
            <a:r>
              <a:rPr lang="en-US" altLang="zh-CN" sz="2800" b="0" i="0" dirty="0">
                <a:solidFill>
                  <a:srgbClr val="000000"/>
                </a:solidFill>
                <a:latin typeface="SimHei" pitchFamily="34" charset="0"/>
                <a:ea typeface="SimHei" pitchFamily="34" charset="-122"/>
                <a:cs typeface="SimHei" pitchFamily="34" charset="-120"/>
              </a:rPr>
              <a:t>全国真题检测练</a:t>
            </a:r>
            <a:endParaRPr lang="en-US" altLang="zh-CN" sz="2800" dirty="0"/>
          </a:p>
        </p:txBody>
      </p:sp>
    </p:spTree>
  </p:cSld>
  <p:clrMapOvr>
    <a:masterClrMapping/>
  </p:clrMapOvr>
  <p:transition>
    <p:split dir="in"/>
  </p:transition>
</p:sld>
</file>

<file path=ppt/slides/slide60.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P_9#8ecddd362?vcp=1&amp;pid=b9c783279&amp;color=0,0,0&amp;vtp=1&amp;bt=1&amp;bbb=1"/>
          <p:cNvSpPr/>
          <p:nvPr/>
        </p:nvSpPr>
        <p:spPr>
          <a:xfrm>
            <a:off x="502920" y="2858074"/>
            <a:ext cx="11183112" cy="35414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【小说·分析人物】</a:t>
            </a:r>
            <a:endParaRPr lang="en-US" altLang="zh-CN" sz="1800" dirty="0"/>
          </a:p>
        </p:txBody>
      </p:sp>
      <p:sp>
        <p:nvSpPr>
          <p:cNvPr id="3" name="QO_9_BD.82_1#e1ad143a2?vcp=1&amp;pid=b9c783279&amp;color=0,0,0&amp;vtp=1&amp;bbb=1"/>
          <p:cNvSpPr/>
          <p:nvPr/>
        </p:nvSpPr>
        <p:spPr>
          <a:xfrm>
            <a:off x="502920" y="325450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4.小说中的人物设置往往别具匠心，试分析徒弟家旺在小说中的作用。（4分）</a:t>
            </a:r>
            <a:endParaRPr lang="en-US" altLang="zh-CN" sz="1800" dirty="0"/>
          </a:p>
        </p:txBody>
      </p:sp>
      <p:sp>
        <p:nvSpPr>
          <p:cNvPr id="4" name="QO_9_AN.83_1#e1ad143a2?vcp=1&amp;pid=b9c783279&amp;color=0,0,0&amp;vtp=1&amp;bbb=1&amp;hb=1"/>
          <p:cNvSpPr/>
          <p:nvPr/>
        </p:nvSpPr>
        <p:spPr>
          <a:xfrm>
            <a:off x="502920" y="3662301"/>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①徒弟家旺的追名逐利与李八爷的淡泊坚守形成鲜明对比，</a:t>
            </a:r>
            <a:r>
              <a:rPr lang="en-US" altLang="zh-CN" sz="1800" b="1" i="0">
                <a:solidFill>
                  <a:srgbClr val="FF0000"/>
                </a:solidFill>
                <a:latin typeface="Times New Roman" pitchFamily="34" charset="0"/>
                <a:ea typeface="微软雅黑" pitchFamily="34" charset="-122"/>
                <a:cs typeface="Times New Roman" pitchFamily="34" charset="-120"/>
              </a:rPr>
              <a:t>更能凸显李八爷对传统技艺的坚守与执着；</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②</a:t>
            </a:r>
            <a:r>
              <a:rPr lang="en-US" altLang="zh-CN" b="1" i="0" dirty="0">
                <a:solidFill>
                  <a:srgbClr val="FF0000"/>
                </a:solidFill>
                <a:latin typeface="Times New Roman" pitchFamily="34" charset="0"/>
                <a:ea typeface="微软雅黑" pitchFamily="34" charset="-122"/>
                <a:cs typeface="Times New Roman" pitchFamily="34" charset="-120"/>
              </a:rPr>
              <a:t>徒弟家旺的言辞和邀请都透露出当下民间手工艺日趋没落的无奈现状，更能引起读者的思考。（4分）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P_9#2fcb50df0?vcp=1&amp;pid=b9c783279&amp;color=0,0,0&amp;vtp=1&amp;bt=1&amp;bbb=1"/>
          <p:cNvSpPr/>
          <p:nvPr/>
        </p:nvSpPr>
        <p:spPr>
          <a:xfrm>
            <a:off x="502920" y="990952"/>
            <a:ext cx="11183112" cy="35414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【小说·探究主题】</a:t>
            </a:r>
            <a:endParaRPr lang="en-US" altLang="zh-CN" sz="1800" dirty="0"/>
          </a:p>
        </p:txBody>
      </p:sp>
      <p:sp>
        <p:nvSpPr>
          <p:cNvPr id="3" name="QO_9_BD.84_1#d459ec78a?sp=1&amp;vcp=1&amp;pid=b9c783279&amp;color=0,0,0&amp;vtp=1&amp;bbb=1"/>
          <p:cNvSpPr/>
          <p:nvPr/>
        </p:nvSpPr>
        <p:spPr>
          <a:xfrm>
            <a:off x="502920" y="1389414"/>
            <a:ext cx="11183112" cy="1189355"/>
          </a:xfrm>
          <a:prstGeom prst="rect">
            <a:avLst/>
          </a:prstGeom>
          <a:noFill/>
          <a:ln/>
        </p:spPr>
        <p:txBody>
          <a:bodyPr wrap="none" lIns="0" tIns="0" rIns="0" bIns="0" rtlCol="0" anchor="t"/>
          <a:lstStyle/>
          <a:p>
            <a:pPr algn="l" latinLnBrk="1">
              <a:lnSpc>
                <a:spcPts val="3300"/>
              </a:lnSpc>
            </a:pPr>
            <a:r>
              <a:rPr lang="en-US" altLang="zh-CN" sz="1800" b="0" i="0" spc="-50" dirty="0">
                <a:solidFill>
                  <a:srgbClr val="000000"/>
                </a:solidFill>
                <a:latin typeface="Times New Roman" pitchFamily="34" charset="0"/>
                <a:ea typeface="微软雅黑" pitchFamily="34" charset="-122"/>
                <a:cs typeface="Times New Roman" pitchFamily="34" charset="-120"/>
              </a:rPr>
              <a:t>5.如果用下列两句话中的一句来概括小说的主旨，你会选择哪一句？请结合小说题目和故事情节说明理由。（4分）</a:t>
            </a:r>
            <a:endParaRPr lang="en-US" altLang="zh-CN" sz="1800" spc="-5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择一事</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终一生</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把一件事做到极致</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这就是匠心</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道在日新</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艺亦须日新</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新者生机也</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不新则死</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
        <p:nvSpPr>
          <p:cNvPr id="4" name="QO_9_AN.85_1#d459ec78a?vcp=1&amp;pid=b9c783279&amp;color=0,0,0&amp;vtp=1&amp;bbb=1&amp;hb=1"/>
          <p:cNvSpPr/>
          <p:nvPr/>
        </p:nvSpPr>
        <p:spPr>
          <a:xfrm>
            <a:off x="502920" y="2624299"/>
            <a:ext cx="11183112" cy="37069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【示例一】选A。小说题目“琢磨”，既指琢制金饰的精湛手艺，又指时代洪流对手艺人精神的琢磨和淬炼</a:t>
            </a:r>
            <a:r>
              <a:rPr lang="en-US" altLang="zh-CN" sz="1800" b="1" i="0">
                <a:solidFill>
                  <a:srgbClr val="FF0000"/>
                </a:solidFill>
                <a:latin typeface="Times New Roman" pitchFamily="34" charset="0"/>
                <a:ea typeface="微软雅黑" pitchFamily="34" charset="-122"/>
                <a:cs typeface="Times New Roman" pitchFamily="34" charset="-120"/>
              </a:rPr>
              <a:t>。小说</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中的手艺人李八爷</a:t>
            </a:r>
            <a:r>
              <a:rPr lang="en-US" altLang="zh-CN" sz="1800" b="1" i="0" dirty="0">
                <a:solidFill>
                  <a:srgbClr val="FF0000"/>
                </a:solidFill>
                <a:latin typeface="Times New Roman" pitchFamily="34" charset="0"/>
                <a:ea typeface="微软雅黑" pitchFamily="34" charset="-122"/>
                <a:cs typeface="Times New Roman" pitchFamily="34" charset="-120"/>
              </a:rPr>
              <a:t>，一生都在自己的领域精耕细作、精益求精，</a:t>
            </a:r>
            <a:r>
              <a:rPr lang="en-US" altLang="zh-CN" sz="1800" b="1" i="0">
                <a:solidFill>
                  <a:srgbClr val="FF0000"/>
                </a:solidFill>
                <a:latin typeface="Times New Roman" pitchFamily="34" charset="0"/>
                <a:ea typeface="微软雅黑" pitchFamily="34" charset="-122"/>
                <a:cs typeface="Times New Roman" pitchFamily="34" charset="-120"/>
              </a:rPr>
              <a:t>即便手工金银饰随着时代发展而逐渐被冷落，</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他也始终没有放弃自己的手艺</a:t>
            </a:r>
            <a:r>
              <a:rPr lang="en-US" altLang="zh-CN" sz="1800" b="1" i="0" dirty="0">
                <a:solidFill>
                  <a:srgbClr val="FF0000"/>
                </a:solidFill>
                <a:latin typeface="Times New Roman" pitchFamily="34" charset="0"/>
                <a:ea typeface="微软雅黑" pitchFamily="34" charset="-122"/>
                <a:cs typeface="Times New Roman" pitchFamily="34" charset="-120"/>
              </a:rPr>
              <a:t>，坚守着初心，不为名利所诱。“择一事，终一生，把一件事做到极致</a:t>
            </a:r>
            <a:r>
              <a:rPr lang="en-US" altLang="zh-CN" sz="1800" b="1" i="0">
                <a:solidFill>
                  <a:srgbClr val="FF0000"/>
                </a:solidFill>
                <a:latin typeface="Times New Roman" pitchFamily="34" charset="0"/>
                <a:ea typeface="微软雅黑" pitchFamily="34" charset="-122"/>
                <a:cs typeface="Times New Roman" pitchFamily="34" charset="-120"/>
              </a:rPr>
              <a:t>，这就是匠</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心</a:t>
            </a:r>
            <a:r>
              <a:rPr lang="en-US" altLang="zh-CN" sz="1800" b="1" i="0" dirty="0">
                <a:solidFill>
                  <a:srgbClr val="FF0000"/>
                </a:solidFill>
                <a:latin typeface="Times New Roman" pitchFamily="34" charset="0"/>
                <a:ea typeface="微软雅黑" pitchFamily="34" charset="-122"/>
                <a:cs typeface="Times New Roman" pitchFamily="34" charset="-120"/>
              </a:rPr>
              <a:t>”这句话正是对像李八爷这样的手艺人精益求精、耐得住寂寞和贫苦的坚守精神的高度概括。所以</a:t>
            </a:r>
            <a:r>
              <a:rPr lang="en-US" altLang="zh-CN" sz="1800" b="1" i="0">
                <a:solidFill>
                  <a:srgbClr val="FF0000"/>
                </a:solidFill>
                <a:latin typeface="Times New Roman" pitchFamily="34" charset="0"/>
                <a:ea typeface="微软雅黑" pitchFamily="34" charset="-122"/>
                <a:cs typeface="Times New Roman" pitchFamily="34" charset="-120"/>
              </a:rPr>
              <a:t>，我认为这</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句话更能概括小说的主旨</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示例二】选B。小说题目“琢磨”，既指琢制金饰的过程</a:t>
            </a:r>
            <a:r>
              <a:rPr lang="en-US" altLang="zh-CN" sz="1800" b="1" i="0">
                <a:solidFill>
                  <a:srgbClr val="FF0000"/>
                </a:solidFill>
                <a:latin typeface="Times New Roman" pitchFamily="34" charset="0"/>
                <a:ea typeface="微软雅黑" pitchFamily="34" charset="-122"/>
                <a:cs typeface="Times New Roman" pitchFamily="34" charset="-120"/>
              </a:rPr>
              <a:t>，又流露出对制作金银器这门手艺未来前景的担忧和思</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考</a:t>
            </a:r>
            <a:r>
              <a:rPr lang="en-US" altLang="zh-CN" sz="1800" b="1" i="0" dirty="0">
                <a:solidFill>
                  <a:srgbClr val="FF0000"/>
                </a:solidFill>
                <a:latin typeface="Times New Roman" pitchFamily="34" charset="0"/>
                <a:ea typeface="微软雅黑" pitchFamily="34" charset="-122"/>
                <a:cs typeface="Times New Roman" pitchFamily="34" charset="-120"/>
              </a:rPr>
              <a:t>。小说中的李八爷虽然技艺精湛，但所在的酱巷日渐冷清，徒弟们都转行另谋出路</a:t>
            </a:r>
            <a:r>
              <a:rPr lang="en-US" altLang="zh-CN" sz="1800" b="1" i="0">
                <a:solidFill>
                  <a:srgbClr val="FF0000"/>
                </a:solidFill>
                <a:latin typeface="Times New Roman" pitchFamily="34" charset="0"/>
                <a:ea typeface="微软雅黑" pitchFamily="34" charset="-122"/>
                <a:cs typeface="Times New Roman" pitchFamily="34" charset="-120"/>
              </a:rPr>
              <a:t>，李八爷空有一身技艺却</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无人问津的无奈现实</a:t>
            </a:r>
            <a:r>
              <a:rPr lang="en-US" altLang="zh-CN" sz="1800" b="1" i="0" dirty="0">
                <a:solidFill>
                  <a:srgbClr val="FF0000"/>
                </a:solidFill>
                <a:latin typeface="Times New Roman" pitchFamily="34" charset="0"/>
                <a:ea typeface="微软雅黑" pitchFamily="34" charset="-122"/>
                <a:cs typeface="Times New Roman" pitchFamily="34" charset="-120"/>
              </a:rPr>
              <a:t>，表明民间技艺的保护和传承，关键还在创新。“道在日新，艺亦须日新，新者生机也</a:t>
            </a:r>
            <a:r>
              <a:rPr lang="en-US" altLang="zh-CN" sz="1800" b="1" i="0">
                <a:solidFill>
                  <a:srgbClr val="FF0000"/>
                </a:solidFill>
                <a:latin typeface="Times New Roman" pitchFamily="34" charset="0"/>
                <a:ea typeface="微软雅黑" pitchFamily="34" charset="-122"/>
                <a:cs typeface="Times New Roman" pitchFamily="34" charset="-120"/>
              </a:rPr>
              <a:t>，不</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新则死</a:t>
            </a:r>
            <a:r>
              <a:rPr lang="en-US" altLang="zh-CN" b="1" i="0" dirty="0">
                <a:solidFill>
                  <a:srgbClr val="FF0000"/>
                </a:solidFill>
                <a:latin typeface="Times New Roman" pitchFamily="34" charset="0"/>
                <a:ea typeface="微软雅黑" pitchFamily="34" charset="-122"/>
                <a:cs typeface="Times New Roman" pitchFamily="34" charset="-120"/>
              </a:rPr>
              <a:t>”正是对此最好的概括，能很好地体现作者对民间技艺在当下传承和保护的思考和关注。（4分）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animEffect transition="in" filter="wipe(left)">
                                      <p:cBhvr>
                                        <p:cTn id="34"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QO_9_BD.86_1#27b8d2d7e?sp=1&amp;vcp=1&amp;pid=b9c783279&amp;color=0,0,0&amp;vtp=1&amp;bt=1&amp;bbb=1&amp;hb=1"/>
          <p:cNvSpPr/>
          <p:nvPr/>
        </p:nvSpPr>
        <p:spPr>
          <a:xfrm>
            <a:off x="502920" y="972124"/>
            <a:ext cx="11183112" cy="24496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6.读了本文后，研学小组成员评价道：李八爷个性奇，才能奇，真乃“俗世奇人</a:t>
            </a:r>
            <a:r>
              <a:rPr lang="en-US" altLang="zh-CN" sz="1800" b="0" i="0">
                <a:solidFill>
                  <a:srgbClr val="000000"/>
                </a:solidFill>
                <a:latin typeface="Times New Roman" pitchFamily="34" charset="0"/>
                <a:ea typeface="微软雅黑" pitchFamily="34" charset="-122"/>
                <a:cs typeface="Times New Roman" pitchFamily="34" charset="-120"/>
              </a:rPr>
              <a:t>”！在我们读过的名著中也有不少</a:t>
            </a:r>
          </a:p>
          <a:p>
            <a:pPr latinLnBrk="1">
              <a:lnSpc>
                <a:spcPts val="3300"/>
              </a:lnSpc>
            </a:pPr>
            <a:r>
              <a:rPr lang="en-US" altLang="zh-CN" sz="1800" b="0" i="0">
                <a:solidFill>
                  <a:srgbClr val="000000"/>
                </a:solidFill>
                <a:latin typeface="Times New Roman" pitchFamily="34" charset="0"/>
                <a:ea typeface="微软雅黑" pitchFamily="34" charset="-122"/>
                <a:cs typeface="Times New Roman" pitchFamily="34" charset="-120"/>
              </a:rPr>
              <a:t>奇人</a:t>
            </a:r>
            <a:r>
              <a:rPr lang="en-US" altLang="zh-CN" sz="1800" b="0" i="0" dirty="0">
                <a:solidFill>
                  <a:srgbClr val="000000"/>
                </a:solidFill>
                <a:latin typeface="Times New Roman" pitchFamily="34" charset="0"/>
                <a:ea typeface="微软雅黑" pitchFamily="34" charset="-122"/>
                <a:cs typeface="Times New Roman" pitchFamily="34" charset="-120"/>
              </a:rPr>
              <a:t>，请你从下列选项中任选一个，结合相关情节和人物形象，分析他的“奇”处。（4分）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.《海底两万里》尼摩船长</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微软雅黑" pitchFamily="34" charset="-122"/>
                <a:cs typeface="Times New Roman" pitchFamily="34" charset="-120"/>
              </a:rPr>
              <a:t>.《红星照耀中国》贺龙</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C</a:t>
            </a:r>
            <a:r>
              <a:rPr lang="en-US" altLang="zh-CN" sz="1800" b="0" i="0" dirty="0">
                <a:solidFill>
                  <a:srgbClr val="000000"/>
                </a:solidFill>
                <a:latin typeface="Times New Roman" pitchFamily="34" charset="0"/>
                <a:ea typeface="微软雅黑" pitchFamily="34" charset="-122"/>
                <a:cs typeface="Times New Roman" pitchFamily="34" charset="-120"/>
              </a:rPr>
              <a:t>.《儒林外史》王冕</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我选择</a:t>
            </a:r>
            <a:r>
              <a:rPr lang="en-US" altLang="zh-CN" b="0" i="0" dirty="0">
                <a:solidFill>
                  <a:srgbClr val="000000"/>
                </a:solidFill>
                <a:latin typeface="Times New Roman" pitchFamily="34" charset="0"/>
                <a:ea typeface="微软雅黑" pitchFamily="34" charset="-122"/>
                <a:cs typeface="Times New Roman" pitchFamily="34" charset="-120"/>
              </a:rPr>
              <a:t>____，____</a:t>
            </a:r>
            <a:endParaRPr lang="en-US" altLang="zh-CN" dirty="0"/>
          </a:p>
        </p:txBody>
      </p:sp>
      <p:sp>
        <p:nvSpPr>
          <p:cNvPr id="3" name="QO_9_AN.87_1#27b8d2d7e?vcp=1&amp;pid=b9c783279&amp;color=0,0,0&amp;vtp=1&amp;bbb=1&amp;hb=1"/>
          <p:cNvSpPr/>
          <p:nvPr/>
        </p:nvSpPr>
        <p:spPr>
          <a:xfrm>
            <a:off x="502920" y="3441321"/>
            <a:ext cx="11183112" cy="28687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【示例一】A</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尼摩船长个性“奇”在他虽然外表冷郁，但内心富有正义感，重情重义</a:t>
            </a:r>
            <a:r>
              <a:rPr lang="en-US" altLang="zh-CN" sz="1800" b="1" i="0">
                <a:solidFill>
                  <a:srgbClr val="FF0000"/>
                </a:solidFill>
                <a:latin typeface="Times New Roman" pitchFamily="34" charset="0"/>
                <a:ea typeface="微软雅黑" pitchFamily="34" charset="-122"/>
                <a:cs typeface="Times New Roman" pitchFamily="34" charset="-120"/>
              </a:rPr>
              <a:t>，他用海底沉船的千百万金</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银来支援陆地上人们的正义斗争</a:t>
            </a:r>
            <a:r>
              <a:rPr lang="en-US" altLang="zh-CN" sz="1800" b="1" i="0" dirty="0">
                <a:solidFill>
                  <a:srgbClr val="FF0000"/>
                </a:solidFill>
                <a:latin typeface="Times New Roman" pitchFamily="34" charset="0"/>
                <a:ea typeface="微软雅黑" pitchFamily="34" charset="-122"/>
                <a:cs typeface="Times New Roman" pitchFamily="34" charset="-120"/>
              </a:rPr>
              <a:t>。他的才能“奇”在知识渊博，有创造力，设计制造了“诺第留斯”号。</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示例二】B</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他个性“奇”在胆量过人，具有反抗精神，年少时见到枪都面不改色，“八一南昌起义</a:t>
            </a:r>
            <a:r>
              <a:rPr lang="en-US" altLang="zh-CN" sz="1800" b="1" i="0">
                <a:solidFill>
                  <a:srgbClr val="FF0000"/>
                </a:solidFill>
                <a:latin typeface="Times New Roman" pitchFamily="34" charset="0"/>
                <a:ea typeface="微软雅黑" pitchFamily="34" charset="-122"/>
                <a:cs typeface="Times New Roman" pitchFamily="34" charset="-120"/>
              </a:rPr>
              <a:t>”后加入共产</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党</a:t>
            </a:r>
            <a:r>
              <a:rPr lang="en-US" altLang="zh-CN" sz="1800" b="1" i="0" dirty="0">
                <a:solidFill>
                  <a:srgbClr val="FF0000"/>
                </a:solidFill>
                <a:latin typeface="Times New Roman" pitchFamily="34" charset="0"/>
                <a:ea typeface="微软雅黑" pitchFamily="34" charset="-122"/>
                <a:cs typeface="Times New Roman" pitchFamily="34" charset="-120"/>
              </a:rPr>
              <a:t>。贺龙的才能“奇”在他英勇善战，用一把菜刀在湖南建立一个苏区；他口才好</a:t>
            </a:r>
            <a:r>
              <a:rPr lang="en-US" altLang="zh-CN" sz="1800" b="1" i="0">
                <a:solidFill>
                  <a:srgbClr val="FF0000"/>
                </a:solidFill>
                <a:latin typeface="Times New Roman" pitchFamily="34" charset="0"/>
                <a:ea typeface="微软雅黑" pitchFamily="34" charset="-122"/>
                <a:cs typeface="Times New Roman" pitchFamily="34" charset="-120"/>
              </a:rPr>
              <a:t>，不止一次把地方的哥老会成</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员收编进红军</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示例三】C</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王冕个性“奇”在他淡泊名利，洁身自好，他不屑与时仁、危素等官僚交往，为此远走他乡</a:t>
            </a:r>
            <a:r>
              <a:rPr lang="en-US" altLang="zh-CN" sz="1800" b="1" i="0">
                <a:solidFill>
                  <a:srgbClr val="FF0000"/>
                </a:solidFill>
                <a:latin typeface="Times New Roman" pitchFamily="34" charset="0"/>
                <a:ea typeface="微软雅黑" pitchFamily="34" charset="-122"/>
                <a:cs typeface="Times New Roman" pitchFamily="34" charset="-120"/>
              </a:rPr>
              <a:t>；他拒</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绝朝廷的征聘</a:t>
            </a:r>
            <a:r>
              <a:rPr lang="en-US" altLang="zh-CN" b="1" i="0" dirty="0">
                <a:solidFill>
                  <a:srgbClr val="FF0000"/>
                </a:solidFill>
                <a:latin typeface="Times New Roman" pitchFamily="34" charset="0"/>
                <a:ea typeface="微软雅黑" pitchFamily="34" charset="-122"/>
                <a:cs typeface="Times New Roman" pitchFamily="34" charset="-120"/>
              </a:rPr>
              <a:t>，逃往会稽山。王冕的才能“奇”在他善画荷花，学画画历时三个月就习得精髓。（4分）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7">
    <p:spTree>
      <p:nvGrpSpPr>
        <p:cNvPr id="1" name=""/>
        <p:cNvGrpSpPr/>
        <p:nvPr/>
      </p:nvGrpSpPr>
      <p:grpSpPr>
        <a:xfrm>
          <a:off x="0" y="0"/>
          <a:ext cx="0" cy="0"/>
          <a:chOff x="0" y="0"/>
          <a:chExt cx="0" cy="0"/>
        </a:xfrm>
      </p:grpSpPr>
      <p:sp>
        <p:nvSpPr>
          <p:cNvPr id="2" name="C_7_BD#5359ab9e5?vcp=1&amp;pid=7aa6da5a0&amp;color=0,0,0&amp;vtp=1&amp;bt=1&amp;bbb=1&amp;hb=1"/>
          <p:cNvSpPr/>
          <p:nvPr/>
        </p:nvSpPr>
        <p:spPr>
          <a:xfrm>
            <a:off x="502920" y="891540"/>
            <a:ext cx="11183112" cy="73152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［2023嘉兴南湖区二模］学校文学社拟汇编《国色·人物》文集</a:t>
            </a:r>
            <a:r>
              <a:rPr lang="en-US" altLang="zh-CN" sz="2400" b="1" i="0">
                <a:solidFill>
                  <a:srgbClr val="000000"/>
                </a:solidFill>
                <a:latin typeface="Times New Roman" pitchFamily="34" charset="0"/>
                <a:ea typeface="微软雅黑" pitchFamily="34" charset="-122"/>
                <a:cs typeface="Times New Roman" pitchFamily="34" charset="-120"/>
              </a:rPr>
              <a:t>，探寻国人生</a:t>
            </a:r>
          </a:p>
          <a:p>
            <a:pPr latinLnBrk="1">
              <a:lnSpc>
                <a:spcPts val="2900"/>
              </a:lnSpc>
            </a:pPr>
            <a:r>
              <a:rPr lang="en-US" altLang="zh-CN" sz="2400" b="1" i="0">
                <a:solidFill>
                  <a:srgbClr val="000000"/>
                </a:solidFill>
                <a:latin typeface="Times New Roman" pitchFamily="34" charset="0"/>
                <a:ea typeface="微软雅黑" pitchFamily="34" charset="-122"/>
                <a:cs typeface="Times New Roman" pitchFamily="34" charset="-120"/>
              </a:rPr>
              <a:t>命底色</a:t>
            </a:r>
            <a:r>
              <a:rPr lang="en-US" altLang="zh-CN" sz="2400" b="1" i="0" dirty="0">
                <a:solidFill>
                  <a:srgbClr val="000000"/>
                </a:solidFill>
                <a:latin typeface="Times New Roman" pitchFamily="34" charset="0"/>
                <a:ea typeface="微软雅黑" pitchFamily="34" charset="-122"/>
                <a:cs typeface="Times New Roman" pitchFamily="34" charset="-120"/>
              </a:rPr>
              <a:t>，请你助力。（14分）</a:t>
            </a:r>
            <a:endParaRPr lang="en-US" altLang="zh-CN" sz="2400" dirty="0"/>
          </a:p>
        </p:txBody>
      </p:sp>
      <p:sp>
        <p:nvSpPr>
          <p:cNvPr id="3" name="QM_8_BD.88_1#4e29a7037?vcp=1&amp;pid=5359ab9e5&amp;color=0,0,0&amp;vtp=1&amp;bbb=1&amp;hb=1"/>
          <p:cNvSpPr/>
          <p:nvPr/>
        </p:nvSpPr>
        <p:spPr>
          <a:xfrm>
            <a:off x="502920" y="1625600"/>
            <a:ext cx="11183112" cy="2446655"/>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手</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侯</a:t>
            </a:r>
            <a:r>
              <a:rPr lang="en-US" altLang="zh-CN" sz="1800" b="0" i="0">
                <a:solidFill>
                  <a:srgbClr val="000000"/>
                </a:solidFill>
                <a:latin typeface="Times New Roman" pitchFamily="34" charset="0"/>
                <a:ea typeface="KaiTi" pitchFamily="34" charset="-122"/>
                <a:cs typeface="Times New Roman" pitchFamily="34" charset="-120"/>
              </a:rPr>
              <a:t>发山</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在乱世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习武的人不在少数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说得高雅点儿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是强身健体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保家卫国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说得俗点儿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是为了保护自己</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保护家人不受欺负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康百万和周二爷是河洛地区数一数二的士绅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有钱有势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有头有脸</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家里少不了看家护院</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外人不一定靠得住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他们更愿意把至亲培养出一身的本领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于是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康家少爷康小勇</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周家少爷周明便结伴</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来到了温县陈家沟</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88_2#4e29a7037?sp=1&amp;vcp=1&amp;pid=5359ab9e5&amp;color=0,0,0&amp;vtp=1&amp;bbb=1&amp;hb=1"/>
          <p:cNvSpPr/>
          <p:nvPr/>
        </p:nvSpPr>
        <p:spPr>
          <a:xfrm>
            <a:off x="502920" y="4098290"/>
            <a:ext cx="111831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陈家沟人习武成风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民间诞生了不少太极高手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陈长兴便是其中一个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字云亭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陈氏十四世</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太极拳第六代传人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自幼受业于其父陈秉旺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太极拳出神入化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陈长兴成年后以保镖为业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在武术界享有盛名</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被称为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牌位大王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意即平日练拳姿势端正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久而久之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不管走路还是站立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都立身中正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自从陈长兴打破</a:t>
            </a:r>
            <a:r>
              <a:rPr lang="en-US" altLang="zh-CN" sz="1800" b="0" i="0" u="sng">
                <a:solidFill>
                  <a:srgbClr val="000000"/>
                </a:solidFill>
                <a:latin typeface="Times New Roman" pitchFamily="34" charset="0"/>
                <a:ea typeface="KaiTi" pitchFamily="34" charset="-122"/>
                <a:cs typeface="Times New Roman" pitchFamily="34" charset="-120"/>
              </a:rPr>
              <a:t>“</a:t>
            </a:r>
            <a:r>
              <a:rPr lang="en-US" altLang="zh-CN" sz="1800" b="0" i="0" u="sng">
                <a:solidFill>
                  <a:srgbClr val="000000"/>
                </a:solidFill>
                <a:latin typeface="Times New Roman" pitchFamily="34" charset="0"/>
                <a:ea typeface="楷体" pitchFamily="34" charset="-122"/>
                <a:cs typeface="Times New Roman" pitchFamily="34" charset="-120"/>
              </a:rPr>
              <a:t>传</a:t>
            </a:r>
          </a:p>
          <a:p>
            <a:pPr latinLnBrk="1">
              <a:lnSpc>
                <a:spcPts val="3100"/>
              </a:lnSpc>
            </a:pPr>
            <a:r>
              <a:rPr lang="en-US" altLang="zh-CN" b="0" i="0" u="sng">
                <a:solidFill>
                  <a:srgbClr val="000000"/>
                </a:solidFill>
                <a:latin typeface="Times New Roman" pitchFamily="34" charset="0"/>
                <a:ea typeface="楷体" pitchFamily="34" charset="-122"/>
                <a:cs typeface="Times New Roman" pitchFamily="34" charset="-120"/>
              </a:rPr>
              <a:t>男不传女</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传内不传外</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的祖规</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收下</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偷拳</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的杨露禅为徒后</a:t>
            </a:r>
            <a:r>
              <a:rPr lang="en-US" altLang="zh-CN" b="0" i="0" u="sng" dirty="0">
                <a:solidFill>
                  <a:srgbClr val="000000"/>
                </a:solidFill>
                <a:latin typeface="Times New Roman" pitchFamily="34" charset="0"/>
                <a:ea typeface="KaiTi" pitchFamily="34" charset="-122"/>
                <a:cs typeface="Times New Roman" pitchFamily="34" charset="-120"/>
              </a:rPr>
              <a:t>，</a:t>
            </a:r>
            <a:r>
              <a:rPr lang="en-US" altLang="zh-CN" b="0" i="0" u="sng" dirty="0">
                <a:solidFill>
                  <a:srgbClr val="000000"/>
                </a:solidFill>
                <a:latin typeface="Times New Roman" pitchFamily="34" charset="0"/>
                <a:ea typeface="楷体" pitchFamily="34" charset="-122"/>
                <a:cs typeface="Times New Roman" pitchFamily="34" charset="-120"/>
              </a:rPr>
              <a:t>上门拜师学艺的人蜂拥而至</a:t>
            </a:r>
            <a:r>
              <a:rPr lang="en-US" altLang="zh-CN" b="0" i="0" u="sng"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64.xml><?xml version="1.0" encoding="utf-8"?>
<p:sld xmlns:a="http://schemas.openxmlformats.org/drawingml/2006/main" xmlns:r="http://schemas.openxmlformats.org/officeDocument/2006/relationships" xmlns:p="http://schemas.openxmlformats.org/presentationml/2006/main">
  <p:cSld name="Slide 48">
    <p:spTree>
      <p:nvGrpSpPr>
        <p:cNvPr id="1" name=""/>
        <p:cNvGrpSpPr/>
        <p:nvPr/>
      </p:nvGrpSpPr>
      <p:grpSpPr>
        <a:xfrm>
          <a:off x="0" y="0"/>
          <a:ext cx="0" cy="0"/>
          <a:chOff x="0" y="0"/>
          <a:chExt cx="0" cy="0"/>
        </a:xfrm>
      </p:grpSpPr>
      <p:sp>
        <p:nvSpPr>
          <p:cNvPr id="2" name="QM_8_BD.88_3#4e29a7037?vcp=1&amp;pid=5359ab9e5&amp;color=0,0,0&amp;mp=1&amp;vtp=1&amp;bt=1&amp;bbb=1"/>
          <p:cNvSpPr/>
          <p:nvPr/>
        </p:nvSpPr>
        <p:spPr>
          <a:xfrm>
            <a:off x="502920" y="140773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【A.插叙此事有何用意？】</a:t>
            </a:r>
            <a:endParaRPr lang="en-US" altLang="zh-CN" sz="1800" dirty="0"/>
          </a:p>
        </p:txBody>
      </p:sp>
      <p:sp>
        <p:nvSpPr>
          <p:cNvPr id="3" name="QM_8_BD.88_4#4e29a7037?sp=1&amp;vcp=1&amp;pid=5359ab9e5&amp;color=0,0,0&amp;mp=1&amp;vtp=1&amp;bbb=1&amp;hb=1"/>
          <p:cNvSpPr/>
          <p:nvPr/>
        </p:nvSpPr>
        <p:spPr>
          <a:xfrm>
            <a:off x="502920" y="1809181"/>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康小勇和周明有幸成为陈长兴的徒弟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陈长兴教他们的是太极拳之老架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其站桩立身端正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落地生根</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不偏不倚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稳如泰山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一招一式看似简单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实则暗含着无穷之力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劲牵四两动千斤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变化神奇后制人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掌</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扫狂风驱虎豹</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拳击霹雳震乾坤</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88_5#4e29a7037?sp=1&amp;vcp=1&amp;pid=5359ab9e5&amp;color=0,0,0&amp;mp=1&amp;vtp=1&amp;bbb=1"/>
          <p:cNvSpPr/>
          <p:nvPr/>
        </p:nvSpPr>
        <p:spPr>
          <a:xfrm>
            <a:off x="502920" y="304876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④</a:t>
            </a:r>
            <a:r>
              <a:rPr lang="en-US" altLang="zh-CN" sz="1800" b="0" i="0" dirty="0">
                <a:solidFill>
                  <a:srgbClr val="000000"/>
                </a:solidFill>
                <a:latin typeface="Times New Roman" pitchFamily="34" charset="0"/>
                <a:ea typeface="楷体" pitchFamily="34" charset="-122"/>
                <a:cs typeface="Times New Roman" pitchFamily="34" charset="-120"/>
              </a:rPr>
              <a:t>闲言少叙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言归正传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三年期满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康小勇和周明辞别师父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回到巩县</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5" name="QM_8_BD.88_6#4e29a7037?sp=1&amp;vcp=1&amp;pid=5359ab9e5&amp;color=0,0,0&amp;mp=1&amp;vtp=1&amp;bbb=1&amp;hb=1"/>
          <p:cNvSpPr/>
          <p:nvPr/>
        </p:nvSpPr>
        <p:spPr>
          <a:xfrm>
            <a:off x="502920" y="3459546"/>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⑤</a:t>
            </a:r>
            <a:r>
              <a:rPr lang="en-US" altLang="zh-CN" sz="1800" b="0" i="0" dirty="0">
                <a:solidFill>
                  <a:srgbClr val="000000"/>
                </a:solidFill>
                <a:latin typeface="Times New Roman" pitchFamily="34" charset="0"/>
                <a:ea typeface="楷体" pitchFamily="34" charset="-122"/>
                <a:cs typeface="Times New Roman" pitchFamily="34" charset="-120"/>
              </a:rPr>
              <a:t>邙山头上盘踞着一股土匪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头目唤作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座山虎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去周二爷家滋扰两次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第一次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周明施展拳脚</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一脚踢折</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一个喽啰的腿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又一掌打死一个喽啰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第二次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座山虎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的一只眼让周明给打残了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若不是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座山虎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逃得快</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怕</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是要一命归天</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周二爷很是高兴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心说犬子去陈家沟没有白学</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6" name="QM_8_BD.88_7#4e29a7037?sp=1&amp;vcp=1&amp;pid=5359ab9e5&amp;color=0,0,0&amp;mp=1&amp;vtp=1&amp;bbb=1&amp;hb=1"/>
          <p:cNvSpPr/>
          <p:nvPr/>
        </p:nvSpPr>
        <p:spPr>
          <a:xfrm>
            <a:off x="502920" y="4704146"/>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⑥</a:t>
            </a:r>
            <a:r>
              <a:rPr lang="en-US" altLang="zh-CN" sz="1800" b="0" i="0" u="sng" dirty="0">
                <a:solidFill>
                  <a:srgbClr val="000000"/>
                </a:solidFill>
                <a:latin typeface="Times New Roman" pitchFamily="34" charset="0"/>
                <a:ea typeface="楷体" pitchFamily="34" charset="-122"/>
                <a:cs typeface="Times New Roman" pitchFamily="34" charset="-120"/>
              </a:rPr>
              <a:t>后来</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康小勇上了邙山</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不知道他用的什么招数</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居然收编了</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座山虎</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壮大了康家的团练</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为此</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官府</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还奖励了康小勇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老百姓也到康家门前敲锣打鼓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既有庆贺的意思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也有感激的成分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周二爷气不过</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以为陈</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长兴让康小勇吃了偏食</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把自己的绝招传授给了康小勇</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便乘船过黄河来到陈家沟</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找陈长兴问罪</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cSld>
  <p:clrMapOvr>
    <a:masterClrMapping/>
  </p:clrMapOvr>
  <p:transition>
    <p:split dir="in"/>
  </p:transition>
</p:sld>
</file>

<file path=ppt/slides/slide65.xml><?xml version="1.0" encoding="utf-8"?>
<p:sld xmlns:a="http://schemas.openxmlformats.org/drawingml/2006/main" xmlns:r="http://schemas.openxmlformats.org/officeDocument/2006/relationships" xmlns:p="http://schemas.openxmlformats.org/presentationml/2006/main">
  <p:cSld name="Slide 49">
    <p:spTree>
      <p:nvGrpSpPr>
        <p:cNvPr id="1" name=""/>
        <p:cNvGrpSpPr/>
        <p:nvPr/>
      </p:nvGrpSpPr>
      <p:grpSpPr>
        <a:xfrm>
          <a:off x="0" y="0"/>
          <a:ext cx="0" cy="0"/>
          <a:chOff x="0" y="0"/>
          <a:chExt cx="0" cy="0"/>
        </a:xfrm>
      </p:grpSpPr>
      <p:sp>
        <p:nvSpPr>
          <p:cNvPr id="2" name="QM_8_BD.88_8#4e29a7037?vcp=1&amp;pid=5359ab9e5&amp;color=0,0,0&amp;mp=1&amp;vtp=1&amp;bt=1&amp;bbb=1"/>
          <p:cNvSpPr/>
          <p:nvPr/>
        </p:nvSpPr>
        <p:spPr>
          <a:xfrm>
            <a:off x="502920" y="1205772"/>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【B.此处彰显了小说创作中常用的“布局设疑”手法。你如何理解？】</a:t>
            </a:r>
            <a:endParaRPr lang="en-US" altLang="zh-CN" sz="1800" dirty="0"/>
          </a:p>
        </p:txBody>
      </p:sp>
      <p:sp>
        <p:nvSpPr>
          <p:cNvPr id="3" name="QM_8_BD.88_9#4e29a7037?sp=1&amp;vcp=1&amp;pid=5359ab9e5&amp;color=0,0,0&amp;mp=1&amp;vtp=1&amp;bbb=1&amp;hb=1"/>
          <p:cNvSpPr/>
          <p:nvPr/>
        </p:nvSpPr>
        <p:spPr>
          <a:xfrm>
            <a:off x="502920" y="1607219"/>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⑦</a:t>
            </a:r>
            <a:r>
              <a:rPr lang="en-US" altLang="zh-CN" sz="1800" b="0" i="0" dirty="0">
                <a:solidFill>
                  <a:srgbClr val="000000"/>
                </a:solidFill>
                <a:latin typeface="Times New Roman" pitchFamily="34" charset="0"/>
                <a:ea typeface="楷体" pitchFamily="34" charset="-122"/>
                <a:cs typeface="Times New Roman" pitchFamily="34" charset="-120"/>
              </a:rPr>
              <a:t>陈长兴听了周二爷的一番诉说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捻着胡须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呵呵一笑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周掌柜</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老夫给你讲讲两个徒儿在习武期间</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的一件小事</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8_BD.88_10#4e29a7037?sp=1&amp;vcp=1&amp;pid=5359ab9e5&amp;color=0,0,0&amp;mp=1&amp;vtp=1&amp;bbb=1&amp;hb=1"/>
          <p:cNvSpPr/>
          <p:nvPr/>
        </p:nvSpPr>
        <p:spPr>
          <a:xfrm>
            <a:off x="502920" y="2427004"/>
            <a:ext cx="111831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⑧“</a:t>
            </a:r>
            <a:r>
              <a:rPr lang="en-US" altLang="zh-CN" sz="1800" b="0" i="0" dirty="0">
                <a:solidFill>
                  <a:srgbClr val="000000"/>
                </a:solidFill>
                <a:latin typeface="Times New Roman" pitchFamily="34" charset="0"/>
                <a:ea typeface="楷体" pitchFamily="34" charset="-122"/>
                <a:cs typeface="Times New Roman" pitchFamily="34" charset="-120"/>
              </a:rPr>
              <a:t>悉听尊便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周某洗耳恭听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周二爷心气难平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满不在乎地说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有一年冬天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下着大雪</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我让徒弟们去</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野外跑步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每天跑十里地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雷打不动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途中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看到一个小乞丐饿晕在路边</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小勇就把自己身上的棉袄脱下来给</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小乞丐穿上然后背他回来了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老夫当时还质问小勇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师父若是不收留呢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小勇说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您要是不收</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我就背回康家</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庄园</a:t>
            </a:r>
            <a:r>
              <a:rPr lang="en-US" altLang="zh-CN" b="0" i="0" dirty="0">
                <a:solidFill>
                  <a:srgbClr val="000000"/>
                </a:solidFill>
                <a:latin typeface="SimSun" panose="02010600030101010101" pitchFamily="2" charset="-122"/>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8_BD.88_11#4e29a7037?sp=1&amp;vcp=1&amp;pid=5359ab9e5&amp;color=0,0,0&amp;mp=1&amp;vtp=1&amp;bbb=1"/>
          <p:cNvSpPr/>
          <p:nvPr/>
        </p:nvSpPr>
        <p:spPr>
          <a:xfrm>
            <a:off x="502920" y="4072987"/>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⑨</a:t>
            </a:r>
            <a:r>
              <a:rPr lang="en-US" altLang="zh-CN" sz="1800" b="0" i="0" dirty="0">
                <a:solidFill>
                  <a:srgbClr val="000000"/>
                </a:solidFill>
                <a:latin typeface="Times New Roman" pitchFamily="34" charset="0"/>
                <a:ea typeface="楷体" pitchFamily="34" charset="-122"/>
                <a:cs typeface="Times New Roman" pitchFamily="34" charset="-120"/>
              </a:rPr>
              <a:t>周二爷打断陈长兴的话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这跟练武有何关系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6" name="QM_8_BD.88_12#4e29a7037?sp=1&amp;vcp=1&amp;pid=5359ab9e5&amp;color=0,0,0&amp;mp=1&amp;vtp=1&amp;bbb=1&amp;hb=1"/>
          <p:cNvSpPr/>
          <p:nvPr/>
        </p:nvSpPr>
        <p:spPr>
          <a:xfrm>
            <a:off x="502920" y="4483770"/>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⑩</a:t>
            </a:r>
            <a:r>
              <a:rPr lang="en-US" altLang="zh-CN" sz="1800" b="0" i="0" dirty="0">
                <a:solidFill>
                  <a:srgbClr val="000000"/>
                </a:solidFill>
                <a:latin typeface="Times New Roman" pitchFamily="34" charset="0"/>
                <a:ea typeface="楷体" pitchFamily="34" charset="-122"/>
                <a:cs typeface="Times New Roman" pitchFamily="34" charset="-120"/>
              </a:rPr>
              <a:t>陈长兴继续道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那天小勇救助小乞丐时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贵公子却阻拦他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让他别管闲事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小勇把小乞丐背回来后</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又</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坚持出去跑完十里路才回来</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从那天起</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老夫就相信</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小勇这样的孩子能干大事</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7" name="QM_8_BD.88_13#4e29a7037?sp=1&amp;vcp=1&amp;pid=5359ab9e5&amp;color=0,0,0&amp;mp=1&amp;vtp=1&amp;bbb=1"/>
          <p:cNvSpPr/>
          <p:nvPr/>
        </p:nvSpPr>
        <p:spPr>
          <a:xfrm>
            <a:off x="502920" y="5298537"/>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⑪“</a:t>
            </a:r>
            <a:r>
              <a:rPr lang="en-US" altLang="zh-CN" sz="1800" b="0" i="0" dirty="0">
                <a:solidFill>
                  <a:srgbClr val="000000"/>
                </a:solidFill>
                <a:latin typeface="Times New Roman" pitchFamily="34" charset="0"/>
                <a:ea typeface="楷体" pitchFamily="34" charset="-122"/>
                <a:cs typeface="Times New Roman" pitchFamily="34" charset="-120"/>
              </a:rPr>
              <a:t>所以您就把绝招教给了他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8" name="QM_8_BD.88_14#4e29a7037?sp=1&amp;vcp=1&amp;pid=5359ab9e5&amp;color=0,0,0&amp;mp=1&amp;vtp=1&amp;bbb=1"/>
          <p:cNvSpPr/>
          <p:nvPr/>
        </p:nvSpPr>
        <p:spPr>
          <a:xfrm>
            <a:off x="502920" y="5704302"/>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⑫“</a:t>
            </a:r>
            <a:r>
              <a:rPr lang="en-US" altLang="zh-CN" sz="1800" b="0" i="0" dirty="0">
                <a:solidFill>
                  <a:srgbClr val="000000"/>
                </a:solidFill>
                <a:latin typeface="Times New Roman" pitchFamily="34" charset="0"/>
                <a:ea typeface="楷体" pitchFamily="34" charset="-122"/>
                <a:cs typeface="Times New Roman" pitchFamily="34" charset="-120"/>
              </a:rPr>
              <a:t>老夫对徒弟们都是一样看待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也从来没有留一手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陈长兴摇摇头说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Tree>
  </p:cSld>
  <p:clrMapOvr>
    <a:masterClrMapping/>
  </p:clrMapOvr>
  <p:transition>
    <p:split dir="in"/>
  </p:transition>
</p:sld>
</file>

<file path=ppt/slides/slide66.xml><?xml version="1.0" encoding="utf-8"?>
<p:sld xmlns:a="http://schemas.openxmlformats.org/drawingml/2006/main" xmlns:r="http://schemas.openxmlformats.org/officeDocument/2006/relationships" xmlns:p="http://schemas.openxmlformats.org/presentationml/2006/main">
  <p:cSld name="Slide 50">
    <p:spTree>
      <p:nvGrpSpPr>
        <p:cNvPr id="1" name=""/>
        <p:cNvGrpSpPr/>
        <p:nvPr/>
      </p:nvGrpSpPr>
      <p:grpSpPr>
        <a:xfrm>
          <a:off x="0" y="0"/>
          <a:ext cx="0" cy="0"/>
          <a:chOff x="0" y="0"/>
          <a:chExt cx="0" cy="0"/>
        </a:xfrm>
      </p:grpSpPr>
      <p:sp>
        <p:nvSpPr>
          <p:cNvPr id="2" name="QM_8_BD.88_15#4e29a7037?sp=1&amp;vcp=1&amp;pid=5359ab9e5&amp;color=0,0,0&amp;vtp=1&amp;bt=1&amp;bbb=1"/>
          <p:cNvSpPr/>
          <p:nvPr/>
        </p:nvSpPr>
        <p:spPr>
          <a:xfrm>
            <a:off x="502920" y="161093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⑬“</a:t>
            </a:r>
            <a:r>
              <a:rPr lang="en-US" altLang="zh-CN" sz="1800" b="0" i="0" dirty="0">
                <a:solidFill>
                  <a:srgbClr val="000000"/>
                </a:solidFill>
                <a:latin typeface="Times New Roman" pitchFamily="34" charset="0"/>
                <a:ea typeface="楷体" pitchFamily="34" charset="-122"/>
                <a:cs typeface="Times New Roman" pitchFamily="34" charset="-120"/>
              </a:rPr>
              <a:t>康小勇为何能制服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座山虎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明摆着是他比周明技高一筹嘛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周二爷不服气地说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3" name="QM_8_BD.88_16#4e29a7037?sp=1&amp;vcp=1&amp;pid=5359ab9e5&amp;color=0,0,0&amp;vtp=1&amp;bbb=1"/>
          <p:cNvSpPr/>
          <p:nvPr/>
        </p:nvSpPr>
        <p:spPr>
          <a:xfrm>
            <a:off x="502920" y="200736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⑭“</a:t>
            </a:r>
            <a:r>
              <a:rPr lang="en-US" altLang="zh-CN" sz="1800" b="0" i="0" dirty="0">
                <a:solidFill>
                  <a:srgbClr val="000000"/>
                </a:solidFill>
                <a:latin typeface="Times New Roman" pitchFamily="34" charset="0"/>
                <a:ea typeface="楷体" pitchFamily="34" charset="-122"/>
                <a:cs typeface="Times New Roman" pitchFamily="34" charset="-120"/>
              </a:rPr>
              <a:t>学艺先学德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做人德为先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德有多高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艺有多深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陈长兴意味深长地看了周二爷一眼</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4" name="QM_8_BD.88_17#4e29a7037?sp=1&amp;vcp=1&amp;pid=5359ab9e5&amp;color=0,0,0&amp;vtp=1&amp;bbb=1&amp;hb=1"/>
          <p:cNvSpPr/>
          <p:nvPr/>
        </p:nvSpPr>
        <p:spPr>
          <a:xfrm>
            <a:off x="502920" y="2418146"/>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⑮</a:t>
            </a:r>
            <a:r>
              <a:rPr lang="en-US" altLang="zh-CN" sz="1800" b="0" i="0" dirty="0">
                <a:solidFill>
                  <a:srgbClr val="000000"/>
                </a:solidFill>
                <a:latin typeface="Times New Roman" pitchFamily="34" charset="0"/>
                <a:ea typeface="楷体" pitchFamily="34" charset="-122"/>
                <a:cs typeface="Times New Roman" pitchFamily="34" charset="-120"/>
              </a:rPr>
              <a:t>周二爷脸红了一下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似乎想辩驳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陈长兴接着说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那小乞丐在老夫的武馆休养了一段时间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后来上了邙</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山</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跟着</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座山虎</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混饭吃</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第一次去周家抢劫</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就让周明把腿给打折了</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8_BD.88_18#4e29a7037?sp=1&amp;vcp=1&amp;pid=5359ab9e5&amp;color=0,0,0&amp;vtp=1&amp;bbb=1"/>
          <p:cNvSpPr/>
          <p:nvPr/>
        </p:nvSpPr>
        <p:spPr>
          <a:xfrm>
            <a:off x="502920" y="3232914"/>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⑯“</a:t>
            </a:r>
            <a:r>
              <a:rPr lang="en-US" altLang="zh-CN" sz="1800" b="0" i="0" dirty="0">
                <a:solidFill>
                  <a:srgbClr val="000000"/>
                </a:solidFill>
                <a:latin typeface="Times New Roman" pitchFamily="34" charset="0"/>
                <a:ea typeface="楷体" pitchFamily="34" charset="-122"/>
                <a:cs typeface="Times New Roman" pitchFamily="34" charset="-120"/>
              </a:rPr>
              <a:t>活该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周二爷愤愤不平地说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6" name="QM_8_BD.88_19#4e29a7037?sp=1&amp;vcp=1&amp;pid=5359ab9e5&amp;color=0,0,0&amp;vtp=1&amp;bbb=1&amp;hb=1"/>
          <p:cNvSpPr/>
          <p:nvPr/>
        </p:nvSpPr>
        <p:spPr>
          <a:xfrm>
            <a:off x="502920" y="3643696"/>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⑰</a:t>
            </a:r>
            <a:r>
              <a:rPr lang="en-US" altLang="zh-CN" sz="1800" b="0" i="0" dirty="0">
                <a:solidFill>
                  <a:srgbClr val="000000"/>
                </a:solidFill>
                <a:latin typeface="Times New Roman" pitchFamily="34" charset="0"/>
                <a:ea typeface="楷体" pitchFamily="34" charset="-122"/>
                <a:cs typeface="Times New Roman" pitchFamily="34" charset="-120"/>
              </a:rPr>
              <a:t>陈长兴说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若不是小勇上山说服他们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让他们改邪归正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听说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座山虎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还准备伺机报复周家呢</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这些土</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匪有些是良民出身</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被逼无奈才占山为王</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打家劫舍的</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7" name="QM_8_BD.88_20#4e29a7037?sp=1&amp;vcp=1&amp;pid=5359ab9e5&amp;color=0,0,0&amp;vtp=1&amp;bbb=1&amp;hb=1"/>
          <p:cNvSpPr/>
          <p:nvPr/>
        </p:nvSpPr>
        <p:spPr>
          <a:xfrm>
            <a:off x="502920" y="4463481"/>
            <a:ext cx="1118311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⑱“</a:t>
            </a:r>
            <a:r>
              <a:rPr lang="en-US" altLang="zh-CN" sz="1800" b="0" i="0" dirty="0">
                <a:solidFill>
                  <a:srgbClr val="000000"/>
                </a:solidFill>
                <a:latin typeface="Times New Roman" pitchFamily="34" charset="0"/>
                <a:ea typeface="楷体" pitchFamily="34" charset="-122"/>
                <a:cs typeface="Times New Roman" pitchFamily="34" charset="-120"/>
              </a:rPr>
              <a:t>就应该把他们千刀万剐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说这话的时候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周二爷咬牙切齿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真正的高手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不在于打趴下多少人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而在</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于扶起多少人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陈长兴轻轻叹了口气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像是说给周二爷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又像是自言自语</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选自《天池》2022年第11期，有删改）</a:t>
            </a:r>
            <a:endParaRPr lang="en-US" altLang="zh-CN" dirty="0"/>
          </a:p>
        </p:txBody>
      </p:sp>
    </p:spTree>
  </p:cSld>
  <p:clrMapOvr>
    <a:masterClrMapping/>
  </p:clrMapOvr>
  <p:transition>
    <p:split dir="in"/>
  </p:transition>
</p:sld>
</file>

<file path=ppt/slides/slide67.xml><?xml version="1.0" encoding="utf-8"?>
<p:sld xmlns:a="http://schemas.openxmlformats.org/drawingml/2006/main" xmlns:r="http://schemas.openxmlformats.org/officeDocument/2006/relationships" xmlns:p="http://schemas.openxmlformats.org/presentationml/2006/main">
  <p:cSld name="Slide 51">
    <p:spTree>
      <p:nvGrpSpPr>
        <p:cNvPr id="1" name=""/>
        <p:cNvGrpSpPr/>
        <p:nvPr/>
      </p:nvGrpSpPr>
      <p:grpSpPr>
        <a:xfrm>
          <a:off x="0" y="0"/>
          <a:ext cx="0" cy="0"/>
          <a:chOff x="0" y="0"/>
          <a:chExt cx="0" cy="0"/>
        </a:xfrm>
      </p:grpSpPr>
      <p:sp>
        <p:nvSpPr>
          <p:cNvPr id="2" name="QB_9_BD.89_1#9d2d3414d?sp=1&amp;vcp=1&amp;pid=4e29a7037&amp;color=0,0,0&amp;mp=1&amp;vtp=1&amp;bt=1&amp;bbb=1"/>
          <p:cNvSpPr/>
          <p:nvPr/>
        </p:nvSpPr>
        <p:spPr>
          <a:xfrm>
            <a:off x="502920" y="1165576"/>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7.编辑组为《高手》一文编写了“阅读提示”，请你根据小说内容补充完整。（3分）</a:t>
            </a:r>
            <a:endParaRPr lang="en-US" altLang="zh-CN" sz="1800" dirty="0"/>
          </a:p>
        </p:txBody>
      </p:sp>
      <p:graphicFrame>
        <p:nvGraphicFramePr>
          <p:cNvPr id="52" name="QB_9_BD.89_2#9d2d3414d?colgroup=48&amp;vcp=1&amp;pid=4e29a7037&amp;color=0,0,0&amp;mp=1&amp;vtp=1&amp;bbb=1&amp;hb=1"/>
          <p:cNvGraphicFramePr>
            <a:graphicFrameLocks noGrp="1"/>
          </p:cNvGraphicFramePr>
          <p:nvPr>
            <p:extLst>
              <p:ext uri="{D42A27DB-BD31-4B8C-83A1-F6EECF244321}">
                <p14:modId xmlns:p14="http://schemas.microsoft.com/office/powerpoint/2010/main" val="852159367"/>
              </p:ext>
            </p:extLst>
          </p:nvPr>
        </p:nvGraphicFramePr>
        <p:xfrm>
          <a:off x="502920" y="1647033"/>
          <a:ext cx="11164824" cy="1472375"/>
        </p:xfrm>
        <a:graphic>
          <a:graphicData uri="http://schemas.openxmlformats.org/drawingml/2006/table">
            <a:tbl>
              <a:tblPr/>
              <a:tblGrid>
                <a:gridCol w="11164824">
                  <a:extLst>
                    <a:ext uri="{9D8B030D-6E8A-4147-A177-3AD203B41FA5}">
                      <a16:colId xmlns:a16="http://schemas.microsoft.com/office/drawing/2014/main" val="20000"/>
                    </a:ext>
                  </a:extLst>
                </a:gridCol>
              </a:tblGrid>
              <a:tr h="1472375">
                <a:tc>
                  <a:txBody>
                    <a:bodyPr/>
                    <a:lstStyle/>
                    <a:p>
                      <a:pPr marL="0" indent="0" algn="ctr"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阅读提示</a:t>
                      </a:r>
                      <a:endParaRPr lang="en-US" altLang="zh-CN" sz="1200" dirty="0"/>
                    </a:p>
                    <a:p>
                      <a:pPr marL="0" indent="0" algn="l" latinLnBrk="1" hangingPunct="0">
                        <a:lnSpc>
                          <a:spcPts val="2900"/>
                        </a:lnSpc>
                      </a:pPr>
                      <a:r>
                        <a:rPr lang="en-US" altLang="zh-CN" sz="1800" b="0" i="0" u="none">
                          <a:solidFill>
                            <a:srgbClr val="000000"/>
                          </a:solidFill>
                          <a:latin typeface="SimSun" panose="02010600030101010101" pitchFamily="2" charset="-122"/>
                          <a:ea typeface="微软雅黑" pitchFamily="34" charset="-122"/>
                          <a:cs typeface="Times New Roma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一粒沙里看世界</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半瓣花上说人情</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本文为我们讲述了周明和康小勇拜陈长兴为师学习太极</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三年期满回</a:t>
                      </a:r>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到巩县后</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周明①</a:t>
                      </a:r>
                      <a:r>
                        <a:rPr lang="en-US" altLang="zh-CN" sz="1800" i="0">
                          <a:solidFill>
                            <a:srgbClr val="000000"/>
                          </a:solidFill>
                          <a:latin typeface="SimSun" pitchFamily="34" charset="0"/>
                          <a:ea typeface="SimSun" pitchFamily="34" charset="-122"/>
                          <a:cs typeface="SimSun" pitchFamily="34" charset="-120"/>
                        </a:rPr>
                        <a:t>__________</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康小勇</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②</a:t>
                      </a:r>
                      <a:r>
                        <a:rPr lang="en-US" altLang="zh-CN" sz="1800" i="0">
                          <a:solidFill>
                            <a:srgbClr val="000000"/>
                          </a:solidFill>
                          <a:latin typeface="SimSun" pitchFamily="34" charset="0"/>
                          <a:ea typeface="SimSun" pitchFamily="34" charset="-122"/>
                          <a:cs typeface="SimSun" pitchFamily="34" charset="-120"/>
                        </a:rPr>
                        <a:t>__________</a:t>
                      </a:r>
                      <a:r>
                        <a:rPr lang="en-US" altLang="zh-CN" sz="1800" b="0" i="0">
                          <a:solidFill>
                            <a:srgbClr val="000000"/>
                          </a:solidFill>
                          <a:latin typeface="Times New Roman" pitchFamily="34" charset="0"/>
                          <a:ea typeface="微软雅黑" pitchFamily="34" charset="-122"/>
                          <a:cs typeface="Times New Roman" pitchFamily="34" charset="-120"/>
                        </a:rPr>
                        <a:t>的故事</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本文运用③</a:t>
                      </a:r>
                      <a:r>
                        <a:rPr lang="en-US" altLang="zh-CN" sz="1800" i="0">
                          <a:solidFill>
                            <a:srgbClr val="000000"/>
                          </a:solidFill>
                          <a:latin typeface="SimSun" pitchFamily="34" charset="0"/>
                          <a:ea typeface="SimSun" pitchFamily="34" charset="-122"/>
                          <a:cs typeface="SimSun" pitchFamily="34" charset="-120"/>
                        </a:rPr>
                        <a:t>_________________</a:t>
                      </a:r>
                      <a:r>
                        <a:rPr lang="en-US" altLang="zh-CN" sz="1800" b="0" i="0">
                          <a:solidFill>
                            <a:srgbClr val="000000"/>
                          </a:solidFill>
                          <a:latin typeface="Times New Roman" pitchFamily="34" charset="0"/>
                          <a:ea typeface="微软雅黑" pitchFamily="34" charset="-122"/>
                          <a:cs typeface="Times New Roman" pitchFamily="34" charset="-120"/>
                        </a:rPr>
                        <a:t>的写作手法</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从</a:t>
                      </a:r>
                    </a:p>
                    <a:p>
                      <a:pPr marL="0" lvl="0" indent="0"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平凡的小事中发掘</a:t>
                      </a:r>
                      <a:r>
                        <a:rPr lang="en-US" altLang="zh-CN" sz="1800" b="0" i="0" dirty="0">
                          <a:solidFill>
                            <a:srgbClr val="000000"/>
                          </a:solidFill>
                          <a:latin typeface="Times New Roman" pitchFamily="34" charset="0"/>
                          <a:ea typeface="微软雅黑" pitchFamily="34" charset="-122"/>
                          <a:cs typeface="Times New Roman" pitchFamily="34" charset="-120"/>
                        </a:rPr>
                        <a:t>“亮点”</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悟出道理</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阅读时要仔细体会这一写作特点</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 name="QB_9_AN.90_1#9d2d3414d.blank?vcp=1&amp;pid=4e29a7037&amp;color=0,0,0&amp;mp=1&amp;vpa=18&amp;vtp=1&amp;bbb=1"/>
          <p:cNvSpPr/>
          <p:nvPr/>
        </p:nvSpPr>
        <p:spPr>
          <a:xfrm>
            <a:off x="2396576" y="2382935"/>
            <a:ext cx="1081088" cy="31623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勇斗土匪</a:t>
            </a:r>
            <a:endParaRPr lang="en-US" altLang="zh-CN" dirty="0"/>
          </a:p>
        </p:txBody>
      </p:sp>
      <p:sp>
        <p:nvSpPr>
          <p:cNvPr id="5" name="QB_9_AN.91_1#9d2d3414d.blank?vcp=1&amp;pid=4e29a7037&amp;color=0,0,0&amp;mp=1&amp;vpa=19&amp;vtp=1&amp;bbb=1"/>
          <p:cNvSpPr/>
          <p:nvPr/>
        </p:nvSpPr>
        <p:spPr>
          <a:xfrm>
            <a:off x="4784176" y="2382935"/>
            <a:ext cx="1081088" cy="31623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收编土匪</a:t>
            </a:r>
            <a:endParaRPr lang="en-US" altLang="zh-CN" dirty="0"/>
          </a:p>
        </p:txBody>
      </p:sp>
      <p:sp>
        <p:nvSpPr>
          <p:cNvPr id="6" name="QB_9_AN.92_1#9d2d3414d.blank?vcp=1&amp;pid=4e29a7037&amp;color=0,0,0&amp;mp=1&amp;vpa=20&amp;vtp=1&amp;bbb=1"/>
          <p:cNvSpPr/>
          <p:nvPr/>
        </p:nvSpPr>
        <p:spPr>
          <a:xfrm>
            <a:off x="7971876" y="2382935"/>
            <a:ext cx="1881188" cy="31604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以小见大（3分）</a:t>
            </a:r>
            <a:endParaRPr lang="en-US" altLang="zh-CN" dirty="0"/>
          </a:p>
        </p:txBody>
      </p:sp>
      <p:sp>
        <p:nvSpPr>
          <p:cNvPr id="7" name="QO_9_BD.93_1#0295fac93?sp=1&amp;vcp=1&amp;pid=4e29a7037&amp;color=0,0,0&amp;vtp=1&amp;bbb=1"/>
          <p:cNvSpPr/>
          <p:nvPr/>
        </p:nvSpPr>
        <p:spPr>
          <a:xfrm>
            <a:off x="502920" y="3247233"/>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8.美编组建议给第⑧~⑩段配幅插图，下面是插图构想，请帮助他们阐述设计意图。（3分）</a:t>
            </a:r>
            <a:endParaRPr lang="en-US" altLang="zh-CN" sz="1800" dirty="0"/>
          </a:p>
        </p:txBody>
      </p:sp>
      <p:graphicFrame>
        <p:nvGraphicFramePr>
          <p:cNvPr id="103" name="QO_9_BD.93_2#0295fac93?colgroup=48&amp;vcp=1&amp;pid=4e29a7037&amp;color=0,0,0&amp;vtp=1&amp;bbb=1"/>
          <p:cNvGraphicFramePr>
            <a:graphicFrameLocks noGrp="1"/>
          </p:cNvGraphicFramePr>
          <p:nvPr>
            <p:extLst>
              <p:ext uri="{D42A27DB-BD31-4B8C-83A1-F6EECF244321}">
                <p14:modId xmlns:p14="http://schemas.microsoft.com/office/powerpoint/2010/main" val="529674851"/>
              </p:ext>
            </p:extLst>
          </p:nvPr>
        </p:nvGraphicFramePr>
        <p:xfrm>
          <a:off x="502920" y="3729198"/>
          <a:ext cx="11164824" cy="1497965"/>
        </p:xfrm>
        <a:graphic>
          <a:graphicData uri="http://schemas.openxmlformats.org/drawingml/2006/table">
            <a:tbl>
              <a:tblPr/>
              <a:tblGrid>
                <a:gridCol w="11164824">
                  <a:extLst>
                    <a:ext uri="{9D8B030D-6E8A-4147-A177-3AD203B41FA5}">
                      <a16:colId xmlns:a16="http://schemas.microsoft.com/office/drawing/2014/main" val="20000"/>
                    </a:ext>
                  </a:extLst>
                </a:gridCol>
              </a:tblGrid>
              <a:tr h="1497965">
                <a:tc>
                  <a:txBody>
                    <a:bodyPr/>
                    <a:lstStyle/>
                    <a:p>
                      <a:pPr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插图构想：</a:t>
                      </a:r>
                      <a:endParaRPr lang="en-US" altLang="zh-CN" sz="1200" dirty="0"/>
                    </a:p>
                    <a:p>
                      <a:pPr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①</a:t>
                      </a:r>
                      <a:r>
                        <a:rPr lang="en-US" altLang="zh-CN" sz="1800" b="0" i="0" dirty="0">
                          <a:solidFill>
                            <a:srgbClr val="000000"/>
                          </a:solidFill>
                          <a:latin typeface="Times New Roman" pitchFamily="34" charset="0"/>
                          <a:ea typeface="微软雅黑" pitchFamily="34" charset="-122"/>
                          <a:cs typeface="Times New Roman" pitchFamily="34" charset="-120"/>
                        </a:rPr>
                        <a:t>（画面背景）天空下着大雪</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②</a:t>
                      </a:r>
                      <a:r>
                        <a:rPr lang="en-US" altLang="zh-CN" sz="1800" b="0" i="0" dirty="0">
                          <a:solidFill>
                            <a:srgbClr val="000000"/>
                          </a:solidFill>
                          <a:latin typeface="Times New Roman" pitchFamily="34" charset="0"/>
                          <a:ea typeface="微软雅黑" pitchFamily="34" charset="-122"/>
                          <a:cs typeface="Times New Roman" pitchFamily="34" charset="-120"/>
                        </a:rPr>
                        <a:t>（画面正中）康小勇背着虚弱的小乞丐</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小乞丐脸色苍白</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软软地趴在康小勇背上</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身上披着一件棉袄</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p>
                      <a:pPr algn="l" latinLnBrk="1" hangingPunct="0">
                        <a:lnSpc>
                          <a:spcPts val="2700"/>
                        </a:lnSpc>
                      </a:pPr>
                      <a:r>
                        <a:rPr lang="en-US" altLang="zh-CN" sz="1800" b="0" i="0">
                          <a:solidFill>
                            <a:srgbClr val="000000"/>
                          </a:solidFill>
                          <a:latin typeface="Times New Roman" pitchFamily="34" charset="0"/>
                          <a:ea typeface="微软雅黑" pitchFamily="34" charset="-122"/>
                          <a:cs typeface="Times New Roman" pitchFamily="34" charset="-120"/>
                        </a:rPr>
                        <a:t>③</a:t>
                      </a:r>
                      <a:r>
                        <a:rPr lang="en-US" altLang="zh-CN" sz="1800" b="0" i="0" dirty="0">
                          <a:solidFill>
                            <a:srgbClr val="000000"/>
                          </a:solidFill>
                          <a:latin typeface="Times New Roman" pitchFamily="34" charset="0"/>
                          <a:ea typeface="微软雅黑" pitchFamily="34" charset="-122"/>
                          <a:cs typeface="Times New Roman" pitchFamily="34" charset="-120"/>
                        </a:rPr>
                        <a:t>（画面左侧）周明张开双臂</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拦在路中央</a:t>
                      </a:r>
                      <a:r>
                        <a:rPr lang="en-US" altLang="zh-CN" sz="18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9" name="QO_9_AN.94_1#0295fac93?vcp=1&amp;pid=4e29a7037&amp;color=0,0,0&amp;vtp=1&amp;bbb=1&amp;hb=1"/>
          <p:cNvSpPr/>
          <p:nvPr/>
        </p:nvSpPr>
        <p:spPr>
          <a:xfrm>
            <a:off x="502920" y="5354798"/>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描写人物活动的特定环境，突出小乞丐的悲惨境遇；运用动作描写和对比手法</a:t>
            </a:r>
            <a:r>
              <a:rPr lang="en-US" altLang="zh-CN" sz="1800" b="1" i="0">
                <a:solidFill>
                  <a:srgbClr val="FF0000"/>
                </a:solidFill>
                <a:latin typeface="Times New Roman" pitchFamily="34" charset="0"/>
                <a:ea typeface="微软雅黑" pitchFamily="34" charset="-122"/>
                <a:cs typeface="Times New Roman" pitchFamily="34" charset="-120"/>
              </a:rPr>
              <a:t>，细致描写了康小勇救</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助小乞丐的情态</a:t>
            </a:r>
            <a:r>
              <a:rPr lang="en-US" altLang="zh-CN" b="1" i="0" dirty="0">
                <a:solidFill>
                  <a:srgbClr val="FF0000"/>
                </a:solidFill>
                <a:latin typeface="Times New Roman" pitchFamily="34" charset="0"/>
                <a:ea typeface="微软雅黑" pitchFamily="34" charset="-122"/>
                <a:cs typeface="Times New Roman" pitchFamily="34" charset="-120"/>
              </a:rPr>
              <a:t>，突出了康小勇善良、乐于助人的美好品德。（3分）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wipe(left)">
                                      <p:cBhvr>
                                        <p:cTn id="37"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9"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2">
    <p:spTree>
      <p:nvGrpSpPr>
        <p:cNvPr id="1" name=""/>
        <p:cNvGrpSpPr/>
        <p:nvPr/>
      </p:nvGrpSpPr>
      <p:grpSpPr>
        <a:xfrm>
          <a:off x="0" y="0"/>
          <a:ext cx="0" cy="0"/>
          <a:chOff x="0" y="0"/>
          <a:chExt cx="0" cy="0"/>
        </a:xfrm>
      </p:grpSpPr>
      <p:sp>
        <p:nvSpPr>
          <p:cNvPr id="2" name="QO_9_BD.95_1#4ec894149?vcp=1&amp;pid=4e29a7037&amp;color=0,0,0&amp;mp=1&amp;vtp=1&amp;bt=1&amp;bbb=1"/>
          <p:cNvSpPr/>
          <p:nvPr/>
        </p:nvSpPr>
        <p:spPr>
          <a:xfrm>
            <a:off x="502920" y="900000"/>
            <a:ext cx="11183112"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9.批注有助于阅读。编辑组在版面上设置了“批注栏”，请阅读文中A、B两处批注并回答问题。（4分）</a:t>
            </a:r>
            <a:endParaRPr lang="en-US" altLang="zh-CN" sz="1800" dirty="0"/>
          </a:p>
        </p:txBody>
      </p:sp>
      <p:sp>
        <p:nvSpPr>
          <p:cNvPr id="3" name="QO_9_AN.96_1#4ec894149?vcp=1&amp;pid=4e29a7037&amp;color=0,0,0&amp;vtp=1&amp;bbb=1&amp;hb=1"/>
          <p:cNvSpPr/>
          <p:nvPr/>
        </p:nvSpPr>
        <p:spPr>
          <a:xfrm>
            <a:off x="502920" y="1276238"/>
            <a:ext cx="11183112" cy="1516190"/>
          </a:xfrm>
          <a:prstGeom prst="rect">
            <a:avLst/>
          </a:prstGeom>
          <a:noFill/>
          <a:ln/>
        </p:spPr>
        <p:txBody>
          <a:bodyPr wrap="none" lIns="0" tIns="0" rIns="0" bIns="0" rtlCol="0" anchor="t"/>
          <a:lstStyle/>
          <a:p>
            <a:pPr algn="l" latinLnBrk="1">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A.运用侧面描写的方法，突出了陈长兴武艺高强、享有盛名的特点。</a:t>
            </a:r>
            <a:endParaRPr lang="en-US" altLang="zh-CN" sz="1800" dirty="0"/>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B</a:t>
            </a:r>
            <a:r>
              <a:rPr lang="en-US" altLang="zh-CN" sz="1800" b="1" i="0" dirty="0">
                <a:solidFill>
                  <a:srgbClr val="FF0000"/>
                </a:solidFill>
                <a:latin typeface="Times New Roman" pitchFamily="34" charset="0"/>
                <a:ea typeface="微软雅黑" pitchFamily="34" charset="-122"/>
                <a:cs typeface="Times New Roman" pitchFamily="34" charset="-120"/>
              </a:rPr>
              <a:t>.与上文周明的打土匪形成对比，突出康小勇收编土匪的壮举，巧设悬念</a:t>
            </a:r>
            <a:r>
              <a:rPr lang="en-US" altLang="zh-CN" sz="1800" b="1" i="0">
                <a:solidFill>
                  <a:srgbClr val="FF0000"/>
                </a:solidFill>
                <a:latin typeface="Times New Roman" pitchFamily="34" charset="0"/>
                <a:ea typeface="微软雅黑" pitchFamily="34" charset="-122"/>
                <a:cs typeface="Times New Roman" pitchFamily="34" charset="-120"/>
              </a:rPr>
              <a:t>，为下文周二爷以为陈长兴偏心前来质</a:t>
            </a:r>
          </a:p>
          <a:p>
            <a:pPr latinLnBrk="1">
              <a:lnSpc>
                <a:spcPts val="3100"/>
              </a:lnSpc>
            </a:pPr>
            <a:r>
              <a:rPr lang="en-US" altLang="zh-CN" sz="1800" b="1" i="0">
                <a:solidFill>
                  <a:srgbClr val="FF0000"/>
                </a:solidFill>
                <a:latin typeface="Times New Roman" pitchFamily="34" charset="0"/>
                <a:ea typeface="微软雅黑" pitchFamily="34" charset="-122"/>
                <a:cs typeface="Times New Roman" pitchFamily="34" charset="-120"/>
              </a:rPr>
              <a:t>问</a:t>
            </a:r>
            <a:r>
              <a:rPr lang="en-US" altLang="zh-CN" sz="1800" b="1" i="0" dirty="0">
                <a:solidFill>
                  <a:srgbClr val="FF0000"/>
                </a:solidFill>
                <a:latin typeface="Times New Roman" pitchFamily="34" charset="0"/>
                <a:ea typeface="微软雅黑" pitchFamily="34" charset="-122"/>
                <a:cs typeface="Times New Roman" pitchFamily="34" charset="-120"/>
              </a:rPr>
              <a:t>，陈长兴讲述二人习武期间对待一个小乞丐态度截然不同的故事做铺垫；使故事情节跌宕起伏</a:t>
            </a:r>
            <a:r>
              <a:rPr lang="en-US" altLang="zh-CN" sz="1800" b="1" i="0">
                <a:solidFill>
                  <a:srgbClr val="FF0000"/>
                </a:solidFill>
                <a:latin typeface="Times New Roman" pitchFamily="34" charset="0"/>
                <a:ea typeface="微软雅黑" pitchFamily="34" charset="-122"/>
                <a:cs typeface="Times New Roman" pitchFamily="34" charset="-120"/>
              </a:rPr>
              <a:t>，激发读者的</a:t>
            </a:r>
          </a:p>
          <a:p>
            <a:pPr latinLnBrk="1">
              <a:lnSpc>
                <a:spcPts val="2900"/>
              </a:lnSpc>
            </a:pPr>
            <a:r>
              <a:rPr lang="en-US" altLang="zh-CN" b="1" i="0">
                <a:solidFill>
                  <a:srgbClr val="FF0000"/>
                </a:solidFill>
                <a:latin typeface="Times New Roman" pitchFamily="34" charset="0"/>
                <a:ea typeface="微软雅黑" pitchFamily="34" charset="-122"/>
                <a:cs typeface="Times New Roman" pitchFamily="34" charset="-120"/>
              </a:rPr>
              <a:t>阅读兴趣</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
        <p:nvSpPr>
          <p:cNvPr id="4" name="QO_9_BD.97_1#7fcffb182?vcp=1&amp;pid=4e29a7037&amp;color=0,0,0&amp;vtp=1&amp;bbb=1&amp;hb=1"/>
          <p:cNvSpPr/>
          <p:nvPr/>
        </p:nvSpPr>
        <p:spPr>
          <a:xfrm>
            <a:off x="502920" y="2837195"/>
            <a:ext cx="11183112" cy="72879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10.主编认为《高手》一文入编《国色·人物》文集似乎不太合适，你是否认同？</a:t>
            </a:r>
            <a:r>
              <a:rPr lang="en-US" altLang="zh-CN" sz="1800" b="0" i="0">
                <a:solidFill>
                  <a:srgbClr val="000000"/>
                </a:solidFill>
                <a:latin typeface="Times New Roman" pitchFamily="34" charset="0"/>
                <a:ea typeface="微软雅黑" pitchFamily="34" charset="-122"/>
                <a:cs typeface="Times New Roman" pitchFamily="34" charset="-120"/>
              </a:rPr>
              <a:t>请结合小说内容谈谈你的看法。</a:t>
            </a:r>
          </a:p>
          <a:p>
            <a:pPr latinLnBrk="1">
              <a:lnSpc>
                <a:spcPts val="2900"/>
              </a:lnSpc>
            </a:pPr>
            <a:r>
              <a:rPr lang="en-US" altLang="zh-CN" b="0" i="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微软雅黑" pitchFamily="34" charset="-122"/>
                <a:cs typeface="Times New Roman" pitchFamily="34" charset="-120"/>
              </a:rPr>
              <a:t>4分）</a:t>
            </a:r>
            <a:endParaRPr lang="en-US" altLang="zh-CN" dirty="0"/>
          </a:p>
        </p:txBody>
      </p:sp>
      <p:sp>
        <p:nvSpPr>
          <p:cNvPr id="5" name="QO_9_AN.98_1#7fcffb182?vcp=1&amp;pid=4e29a7037&amp;color=0,0,0&amp;vtp=1&amp;bbb=1&amp;hb=1"/>
          <p:cNvSpPr/>
          <p:nvPr/>
        </p:nvSpPr>
        <p:spPr>
          <a:xfrm>
            <a:off x="502920" y="3607958"/>
            <a:ext cx="11183112" cy="2697290"/>
          </a:xfrm>
          <a:prstGeom prst="rect">
            <a:avLst/>
          </a:prstGeom>
          <a:noFill/>
          <a:ln/>
        </p:spPr>
        <p:txBody>
          <a:bodyPr wrap="none" lIns="0" tIns="0" rIns="0" bIns="0" rtlCol="0" anchor="t"/>
          <a:lstStyle/>
          <a:p>
            <a:pPr algn="l" latinLnBrk="1">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【示例一】我不认同主编的说法。本文为我们讲述了周明和康小勇拜陈长兴为师学习太极</a:t>
            </a:r>
            <a:r>
              <a:rPr lang="en-US" altLang="zh-CN" sz="1800" b="1" i="0">
                <a:solidFill>
                  <a:srgbClr val="FF0000"/>
                </a:solidFill>
                <a:latin typeface="Times New Roman" pitchFamily="34" charset="0"/>
                <a:ea typeface="微软雅黑" pitchFamily="34" charset="-122"/>
                <a:cs typeface="Times New Roman" pitchFamily="34" charset="-120"/>
              </a:rPr>
              <a:t>，三年期满回到巩县</a:t>
            </a:r>
          </a:p>
          <a:p>
            <a:pPr latinLnBrk="1">
              <a:lnSpc>
                <a:spcPts val="3100"/>
              </a:lnSpc>
            </a:pPr>
            <a:r>
              <a:rPr lang="en-US" altLang="zh-CN" sz="1800" b="1" i="0">
                <a:solidFill>
                  <a:srgbClr val="FF0000"/>
                </a:solidFill>
                <a:latin typeface="Times New Roman" pitchFamily="34" charset="0"/>
                <a:ea typeface="微软雅黑" pitchFamily="34" charset="-122"/>
                <a:cs typeface="Times New Roman" pitchFamily="34" charset="-120"/>
              </a:rPr>
              <a:t>后</a:t>
            </a:r>
            <a:r>
              <a:rPr lang="en-US" altLang="zh-CN" sz="1800" b="1" i="0" dirty="0">
                <a:solidFill>
                  <a:srgbClr val="FF0000"/>
                </a:solidFill>
                <a:latin typeface="Times New Roman" pitchFamily="34" charset="0"/>
                <a:ea typeface="微软雅黑" pitchFamily="34" charset="-122"/>
                <a:cs typeface="Times New Roman" pitchFamily="34" charset="-120"/>
              </a:rPr>
              <a:t>，周明勇斗土匪，康小勇收编土匪的故事。表现了康小勇善良、乐于助人的美好品德。这与《国色·人物</a:t>
            </a:r>
            <a:r>
              <a:rPr lang="en-US" altLang="zh-CN" sz="1800" b="1" i="0">
                <a:solidFill>
                  <a:srgbClr val="FF0000"/>
                </a:solidFill>
                <a:latin typeface="Times New Roman" pitchFamily="34" charset="0"/>
                <a:ea typeface="微软雅黑" pitchFamily="34" charset="-122"/>
                <a:cs typeface="Times New Roman" pitchFamily="34" charset="-120"/>
              </a:rPr>
              <a:t>》文</a:t>
            </a:r>
          </a:p>
          <a:p>
            <a:pPr latinLnBrk="1">
              <a:lnSpc>
                <a:spcPts val="3100"/>
              </a:lnSpc>
            </a:pPr>
            <a:r>
              <a:rPr lang="en-US" altLang="zh-CN" sz="1800" b="1" i="0">
                <a:solidFill>
                  <a:srgbClr val="FF0000"/>
                </a:solidFill>
                <a:latin typeface="Times New Roman" pitchFamily="34" charset="0"/>
                <a:ea typeface="微软雅黑" pitchFamily="34" charset="-122"/>
                <a:cs typeface="Times New Roman" pitchFamily="34" charset="-120"/>
              </a:rPr>
              <a:t>集的主题一致</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示例二】我认同主编的说法。</a:t>
            </a:r>
            <a:r>
              <a:rPr lang="en-US" altLang="zh-CN" sz="1800" b="1" i="0">
                <a:solidFill>
                  <a:srgbClr val="FF0000"/>
                </a:solidFill>
                <a:latin typeface="Times New Roman" pitchFamily="34" charset="0"/>
                <a:ea typeface="微软雅黑" pitchFamily="34" charset="-122"/>
                <a:cs typeface="Times New Roman" pitchFamily="34" charset="-120"/>
              </a:rPr>
              <a:t>文章记叙了康家少爷康小勇和周家少爷周明一起拜太极高手陈长兴学武的故事，</a:t>
            </a:r>
          </a:p>
          <a:p>
            <a:pPr latinLnBrk="1">
              <a:lnSpc>
                <a:spcPts val="3100"/>
              </a:lnSpc>
            </a:pPr>
            <a:r>
              <a:rPr lang="en-US" altLang="zh-CN" sz="1800" b="1" i="0">
                <a:solidFill>
                  <a:srgbClr val="FF0000"/>
                </a:solidFill>
                <a:latin typeface="Times New Roman" pitchFamily="34" charset="0"/>
                <a:ea typeface="微软雅黑" pitchFamily="34" charset="-122"/>
                <a:cs typeface="Times New Roman" pitchFamily="34" charset="-120"/>
              </a:rPr>
              <a:t>康小勇和周明一起拜师习武</a:t>
            </a:r>
            <a:r>
              <a:rPr lang="en-US" altLang="zh-CN" sz="1800" b="1" i="0" dirty="0">
                <a:solidFill>
                  <a:srgbClr val="FF0000"/>
                </a:solidFill>
                <a:latin typeface="Times New Roman" pitchFamily="34" charset="0"/>
                <a:ea typeface="微软雅黑" pitchFamily="34" charset="-122"/>
                <a:cs typeface="Times New Roman" pitchFamily="34" charset="-120"/>
              </a:rPr>
              <a:t>，学成回家后，周明打跑来滋扰的土匪，康小勇却收编了山上的土匪</a:t>
            </a:r>
            <a:r>
              <a:rPr lang="en-US" altLang="zh-CN" sz="1800" b="1" i="0">
                <a:solidFill>
                  <a:srgbClr val="FF0000"/>
                </a:solidFill>
                <a:latin typeface="Times New Roman" pitchFamily="34" charset="0"/>
                <a:ea typeface="微软雅黑" pitchFamily="34" charset="-122"/>
                <a:cs typeface="Times New Roman" pitchFamily="34" charset="-120"/>
              </a:rPr>
              <a:t>；周二爷以为</a:t>
            </a:r>
          </a:p>
          <a:p>
            <a:pPr latinLnBrk="1">
              <a:lnSpc>
                <a:spcPts val="3100"/>
              </a:lnSpc>
            </a:pPr>
            <a:r>
              <a:rPr lang="en-US" altLang="zh-CN" sz="1800" b="1" i="0">
                <a:solidFill>
                  <a:srgbClr val="FF0000"/>
                </a:solidFill>
                <a:latin typeface="Times New Roman" pitchFamily="34" charset="0"/>
                <a:ea typeface="微软雅黑" pitchFamily="34" charset="-122"/>
                <a:cs typeface="Times New Roman" pitchFamily="34" charset="-120"/>
              </a:rPr>
              <a:t>陈长兴偏心</a:t>
            </a:r>
            <a:r>
              <a:rPr lang="en-US" altLang="zh-CN" sz="1800" b="1" i="0" dirty="0">
                <a:solidFill>
                  <a:srgbClr val="FF0000"/>
                </a:solidFill>
                <a:latin typeface="Times New Roman" pitchFamily="34" charset="0"/>
                <a:ea typeface="微软雅黑" pitchFamily="34" charset="-122"/>
                <a:cs typeface="Times New Roman" pitchFamily="34" charset="-120"/>
              </a:rPr>
              <a:t>，前来质问，陈长兴讲述二人在习武期间对待一个小乞丐态度截然不同的事情</a:t>
            </a:r>
            <a:r>
              <a:rPr lang="en-US" altLang="zh-CN" sz="1800" b="1" i="0">
                <a:solidFill>
                  <a:srgbClr val="FF0000"/>
                </a:solidFill>
                <a:latin typeface="Times New Roman" pitchFamily="34" charset="0"/>
                <a:ea typeface="微软雅黑" pitchFamily="34" charset="-122"/>
                <a:cs typeface="Times New Roman" pitchFamily="34" charset="-120"/>
              </a:rPr>
              <a:t>。文章运用以小见大</a:t>
            </a:r>
          </a:p>
          <a:p>
            <a:pPr latinLnBrk="1">
              <a:lnSpc>
                <a:spcPts val="2900"/>
              </a:lnSpc>
            </a:pPr>
            <a:r>
              <a:rPr lang="en-US" altLang="zh-CN" b="1" i="0">
                <a:solidFill>
                  <a:srgbClr val="FF0000"/>
                </a:solidFill>
                <a:latin typeface="Times New Roman" pitchFamily="34" charset="0"/>
                <a:ea typeface="微软雅黑" pitchFamily="34" charset="-122"/>
                <a:cs typeface="Times New Roman" pitchFamily="34" charset="-120"/>
              </a:rPr>
              <a:t>的手法</a:t>
            </a:r>
            <a:r>
              <a:rPr lang="en-US" altLang="zh-CN" b="1" i="0" dirty="0">
                <a:solidFill>
                  <a:srgbClr val="FF0000"/>
                </a:solidFill>
                <a:latin typeface="Times New Roman" pitchFamily="34" charset="0"/>
                <a:ea typeface="微软雅黑" pitchFamily="34" charset="-122"/>
                <a:cs typeface="Times New Roman" pitchFamily="34" charset="-120"/>
              </a:rPr>
              <a:t>，重在借事说理。与“国色·人物”文集重在突出人物形象的主题不一致。（4分）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wipe(left)">
                                      <p:cBhvr>
                                        <p:cTn id="24" dur="500"/>
                                        <p:tgtEl>
                                          <p:spTgt spid="5">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500"/>
                                        <p:tgtEl>
                                          <p:spTgt spid="5">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wipe(left)">
                                      <p:cBhvr>
                                        <p:cTn id="30" dur="500"/>
                                        <p:tgtEl>
                                          <p:spTgt spid="5">
                                            <p:txEl>
                                              <p:pRg st="1" end="1"/>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wipe(left)">
                                      <p:cBhvr>
                                        <p:cTn id="33" dur="500"/>
                                        <p:tgtEl>
                                          <p:spTgt spid="5">
                                            <p:txEl>
                                              <p:pRg st="2" end="2"/>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3" end="3"/>
                                            </p:txEl>
                                          </p:spTgt>
                                        </p:tgtEl>
                                        <p:attrNameLst>
                                          <p:attrName>style.visibility</p:attrName>
                                        </p:attrNameLst>
                                      </p:cBhvr>
                                      <p:to>
                                        <p:strVal val="visible"/>
                                      </p:to>
                                    </p:set>
                                    <p:animEffect transition="in" filter="wipe(left)">
                                      <p:cBhvr>
                                        <p:cTn id="36" dur="500"/>
                                        <p:tgtEl>
                                          <p:spTgt spid="5">
                                            <p:txEl>
                                              <p:pRg st="3" end="3"/>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Effect transition="in" filter="wipe(left)">
                                      <p:cBhvr>
                                        <p:cTn id="39" dur="500"/>
                                        <p:tgtEl>
                                          <p:spTgt spid="5">
                                            <p:txEl>
                                              <p:pRg st="4" end="4"/>
                                            </p:tx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wipe(left)">
                                      <p:cBhvr>
                                        <p:cTn id="42" dur="500"/>
                                        <p:tgtEl>
                                          <p:spTgt spid="5">
                                            <p:txEl>
                                              <p:pRg st="5" end="5"/>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
                                            <p:txEl>
                                              <p:pRg st="6" end="6"/>
                                            </p:txEl>
                                          </p:spTgt>
                                        </p:tgtEl>
                                        <p:attrNameLst>
                                          <p:attrName>style.visibility</p:attrName>
                                        </p:attrNameLst>
                                      </p:cBhvr>
                                      <p:to>
                                        <p:strVal val="visible"/>
                                      </p:to>
                                    </p:set>
                                    <p:animEffect transition="in" filter="wipe(left)">
                                      <p:cBhvr>
                                        <p:cTn id="4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3">
    <p:spTree>
      <p:nvGrpSpPr>
        <p:cNvPr id="1" name=""/>
        <p:cNvGrpSpPr/>
        <p:nvPr/>
      </p:nvGrpSpPr>
      <p:grpSpPr>
        <a:xfrm>
          <a:off x="0" y="0"/>
          <a:ext cx="0" cy="0"/>
          <a:chOff x="0" y="0"/>
          <a:chExt cx="0" cy="0"/>
        </a:xfrm>
      </p:grpSpPr>
      <p:sp>
        <p:nvSpPr>
          <p:cNvPr id="2" name="C_7_BD#f061d28ea?vcp=1&amp;pid=8ec5ad147&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文一</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［2024绍兴诸暨市二模］</a:t>
            </a:r>
            <a:endParaRPr lang="en-US" altLang="zh-CN" sz="2400" dirty="0"/>
          </a:p>
        </p:txBody>
      </p:sp>
      <mc:AlternateContent xmlns:mc="http://schemas.openxmlformats.org/markup-compatibility/2006" xmlns:a14="http://schemas.microsoft.com/office/drawing/2010/main">
        <mc:Choice Requires="a14">
          <p:sp>
            <p:nvSpPr>
              <p:cNvPr id="3" name="QM_8_BD.99_1#41bbf14f3?vcp=1&amp;pid=f061d28ea&amp;color=0,0,0&amp;vtp=1&amp;bbb=1&amp;hb=1"/>
              <p:cNvSpPr/>
              <p:nvPr/>
            </p:nvSpPr>
            <p:spPr>
              <a:xfrm>
                <a:off x="502920" y="1270000"/>
                <a:ext cx="11183112" cy="4542155"/>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奥斯加要知道</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美国］迈克·奎恩</a:t>
                </a:r>
                <a14:m>
                  <m:oMath xmlns:m="http://schemas.openxmlformats.org/officeDocument/2006/math">
                    <m:sSup>
                      <m:sSupPr>
                        <m:ctrlPr>
                          <a:rPr lang="en-US" altLang="zh-CN" sz="18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18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1800" b="0" i="0" dirty="0">
                            <a:solidFill>
                              <a:srgbClr val="000000"/>
                            </a:solidFill>
                            <a:latin typeface="Cambria Math" panose="02040503050406030204" pitchFamily="18" charset="0"/>
                            <a:ea typeface="KaiTi"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方加斯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芬克巴顿先生舒舒服服地在一张他喜欢的椅子上坐下来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戴上眼镜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打开了当天的晚报</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小奥斯加说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机会是什么意思</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玩你的小电车去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不要来打扰我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回答孩子啊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芬克巴顿太太说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他是你的儿子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是你的继承人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你不能这样对他说话呀</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你干吗给他穿成这副样子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方加斯先生说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我一看见他就心烦</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奥斯加穿着一套小福特莱劳公爵装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一对斜视眼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戴了副大眼镜</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可是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他穿上这套衣服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看起来就和别人家的小孩大不相同了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芬克巴顿太太说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你应该为他感到骄傲</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才对呢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爸爸</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奥斯加又说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机会是什么呀</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mc:Choice>
        <mc:Fallback xmlns="">
          <p:sp>
            <p:nvSpPr>
              <p:cNvPr id="3" name="QM_8_BD.99_1#41bbf14f3?vcp=1&amp;pid=f061d28ea&amp;color=0,0,0&amp;vtp=1&amp;bbb=1&amp;hb=1"/>
              <p:cNvSpPr>
                <a:spLocks noRot="1" noChangeAspect="1" noMove="1" noResize="1" noEditPoints="1" noAdjustHandles="1" noChangeArrowheads="1" noChangeShapeType="1" noTextEdit="1"/>
              </p:cNvSpPr>
              <p:nvPr/>
            </p:nvSpPr>
            <p:spPr>
              <a:xfrm>
                <a:off x="502920" y="1270000"/>
                <a:ext cx="11183112" cy="4542155"/>
              </a:xfrm>
              <a:prstGeom prst="rect">
                <a:avLst/>
              </a:prstGeom>
              <a:blipFill>
                <a:blip r:embed="rId3"/>
                <a:stretch>
                  <a:fillRect l="-1309" r="-273" b="-3221"/>
                </a:stretch>
              </a:blipFill>
              <a:ln/>
            </p:spPr>
            <p:txBody>
              <a:bodyPr/>
              <a:lstStyle/>
              <a:p>
                <a:r>
                  <a:rPr lang="zh-CN" altLang="en-US">
                    <a:noFill/>
                  </a:rPr>
                  <a:t> </a:t>
                </a:r>
              </a:p>
            </p:txBody>
          </p:sp>
        </mc:Fallback>
      </mc:AlternateContent>
      <p:sp>
        <p:nvSpPr>
          <p:cNvPr id="4" name="QM_8_BD.99_2#41bbf14f3?vcp=1&amp;pid=f061d28ea&amp;color=0,0,0&amp;vtp=1&amp;bbb=1"/>
          <p:cNvSpPr/>
          <p:nvPr/>
        </p:nvSpPr>
        <p:spPr>
          <a:xfrm>
            <a:off x="502920" y="5861558"/>
            <a:ext cx="11183112" cy="419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机会就是赚钱的机运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玩球去吧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方加斯先生说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l" latinLnBrk="1">
              <a:lnSpc>
                <a:spcPct val="150000"/>
              </a:lnSpc>
            </a:pPr>
            <a:endParaRPr lang="en-US" altLang="zh-CN" sz="1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f5eca12a0.fixed?vcp=1&amp;pid=3534ed10f&amp;color=4,110,182&amp;vtp=1&amp;bbb=1"/>
          <p:cNvSpPr/>
          <p:nvPr/>
        </p:nvSpPr>
        <p:spPr>
          <a:xfrm>
            <a:off x="219456" y="2505456"/>
            <a:ext cx="11740896" cy="923544"/>
          </a:xfrm>
          <a:prstGeom prst="rect">
            <a:avLst/>
          </a:prstGeom>
          <a:noFill/>
          <a:ln/>
        </p:spPr>
        <p:txBody>
          <a:bodyPr wrap="none" lIns="0" tIns="0" rIns="0" bIns="0" rtlCol="0" anchor="b"/>
          <a:lstStyle/>
          <a:p>
            <a:pPr algn="ctr" latinLnBrk="1">
              <a:lnSpc>
                <a:spcPts val="6700"/>
              </a:lnSpc>
            </a:pPr>
            <a:r>
              <a:rPr lang="en-US" altLang="zh-CN" sz="5400" b="1" i="0" dirty="0">
                <a:solidFill>
                  <a:srgbClr val="046EB6"/>
                </a:solidFill>
                <a:latin typeface="微软雅黑" pitchFamily="34" charset="0"/>
                <a:ea typeface="微软雅黑" pitchFamily="34" charset="-122"/>
                <a:cs typeface="微软雅黑" pitchFamily="34" charset="-120"/>
              </a:rPr>
              <a:t>A</a:t>
            </a:r>
            <a:r>
              <a:rPr lang="en-US" altLang="zh-CN" sz="5400" b="1" i="0" dirty="0">
                <a:solidFill>
                  <a:srgbClr val="046EB6"/>
                </a:solidFill>
                <a:latin typeface="SimSun" pitchFamily="34" charset="0"/>
                <a:ea typeface="SimSun" pitchFamily="34" charset="-122"/>
                <a:cs typeface="SimSun" pitchFamily="34" charset="-120"/>
              </a:rPr>
              <a:t> </a:t>
            </a:r>
            <a:r>
              <a:rPr lang="en-US" altLang="zh-CN" sz="5400" b="1" i="0" dirty="0">
                <a:solidFill>
                  <a:srgbClr val="046EB6"/>
                </a:solidFill>
                <a:latin typeface="微软雅黑" pitchFamily="34" charset="0"/>
                <a:ea typeface="微软雅黑" pitchFamily="34" charset="-122"/>
                <a:cs typeface="微软雅黑" pitchFamily="34" charset="-120"/>
              </a:rPr>
              <a:t>浙江真题诊断练</a:t>
            </a:r>
            <a:endParaRPr lang="en-US" altLang="zh-CN" sz="5400" dirty="0"/>
          </a:p>
        </p:txBody>
      </p:sp>
    </p:spTree>
  </p:cSld>
  <p:clrMapOvr>
    <a:masterClrMapping/>
  </p:clrMapOvr>
  <p:transition>
    <p:spli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9_2#41bbf14f3?vcp=1&amp;pid=f061d28ea&amp;color=0,0,0&amp;vtp=1&amp;bbb=1">
            <a:extLst>
              <a:ext uri="{FF2B5EF4-FFF2-40B4-BE49-F238E27FC236}">
                <a16:creationId xmlns:a16="http://schemas.microsoft.com/office/drawing/2014/main" id="{248FCD2A-3551-8BA7-92C6-B75607384E02}"/>
              </a:ext>
            </a:extLst>
          </p:cNvPr>
          <p:cNvSpPr/>
          <p:nvPr/>
        </p:nvSpPr>
        <p:spPr>
          <a:xfrm>
            <a:off x="502920" y="900000"/>
            <a:ext cx="11183112" cy="3703955"/>
          </a:xfrm>
          <a:prstGeom prst="rect">
            <a:avLst/>
          </a:prstGeom>
          <a:noFill/>
          <a:ln/>
        </p:spPr>
        <p:txBody>
          <a:bodyPr wrap="none" lIns="0" tIns="0" rIns="0" bIns="0" rtlCol="0" anchor="t"/>
          <a:lstStyle/>
          <a:p>
            <a:pPr algn="l"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你是怎样赚钱的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奥斯加又问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回答他啊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芬克巴顿太太说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孩子想知道呢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我靠做生意来赚钱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方加斯先生一面说一面还想继续看报</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是不是谁都可以做生意</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当然谁都可以</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如果人人都做生意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他们都会当老板吗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儿子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如果他们都做生意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他们就都是老板</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那么谁去做工呢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看在老天爷的分上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艾米里娅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叫孩子去玩他的玩具吧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我想看一下杜威的演说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3" name="QM_8_BD.99_3#41bbf14f3?vcp=1&amp;pid=f061d28ea&amp;color=0,0,0&amp;vtp=1&amp;bbb=1">
            <a:extLst>
              <a:ext uri="{FF2B5EF4-FFF2-40B4-BE49-F238E27FC236}">
                <a16:creationId xmlns:a16="http://schemas.microsoft.com/office/drawing/2014/main" id="{87FA3F30-82D1-800F-FF59-37225F0AB613}"/>
              </a:ext>
            </a:extLst>
          </p:cNvPr>
          <p:cNvSpPr/>
          <p:nvPr/>
        </p:nvSpPr>
        <p:spPr>
          <a:xfrm>
            <a:off x="502920" y="4611370"/>
            <a:ext cx="11183112"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回答他呀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芬克巴顿太太说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他想知道呢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那么谁去做工呢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奥斯加又问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总不能人人都做生意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这是不可能的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但是你说了可以的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奥斯加一个劲儿地坚持</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l" latinLnBrk="1">
              <a:lnSpc>
                <a:spcPct val="150000"/>
              </a:lnSpc>
            </a:pPr>
            <a:endParaRPr lang="en-US" altLang="zh-CN" sz="1800" dirty="0"/>
          </a:p>
        </p:txBody>
      </p:sp>
    </p:spTree>
    <p:extLst>
      <p:ext uri="{BB962C8B-B14F-4D97-AF65-F5344CB8AC3E}">
        <p14:creationId xmlns:p14="http://schemas.microsoft.com/office/powerpoint/2010/main" val="3505461201"/>
      </p:ext>
    </p:extLst>
  </p:cSld>
  <p:clrMapOvr>
    <a:masterClrMapping/>
  </p:clrMapOvr>
  <p:transition>
    <p:split dir="in"/>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9_3#41bbf14f3?vcp=1&amp;pid=f061d28ea&amp;color=0,0,0&amp;vtp=1&amp;bbb=1">
            <a:extLst>
              <a:ext uri="{FF2B5EF4-FFF2-40B4-BE49-F238E27FC236}">
                <a16:creationId xmlns:a16="http://schemas.microsoft.com/office/drawing/2014/main" id="{9DEF3CE6-21DD-A66E-5586-258D7458A7D7}"/>
              </a:ext>
            </a:extLst>
          </p:cNvPr>
          <p:cNvSpPr/>
          <p:nvPr/>
        </p:nvSpPr>
        <p:spPr>
          <a:xfrm>
            <a:off x="502920" y="903075"/>
            <a:ext cx="11183112" cy="2446655"/>
          </a:xfrm>
          <a:prstGeom prst="rect">
            <a:avLst/>
          </a:prstGeom>
          <a:noFill/>
          <a:ln/>
        </p:spPr>
        <p:txBody>
          <a:bodyPr wrap="none" lIns="0" tIns="0" rIns="0" bIns="0" rtlCol="0" anchor="t"/>
          <a:lstStyle/>
          <a:p>
            <a:pPr algn="l"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我没有说过这种话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你说过的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芬克巴顿太太说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答复孩子呀</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那么他们不能</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为什么不能呢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因为他们没有钱</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如果他们有钱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他们能不能呢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3" name="QM_8_BD.99_4#41bbf14f3?vcp=1&amp;pid=f061d28ea&amp;color=0,0,0&amp;vtp=1&amp;bbb=1">
            <a:extLst>
              <a:ext uri="{FF2B5EF4-FFF2-40B4-BE49-F238E27FC236}">
                <a16:creationId xmlns:a16="http://schemas.microsoft.com/office/drawing/2014/main" id="{CE386052-E546-2DE6-313D-A4A566844BEB}"/>
              </a:ext>
            </a:extLst>
          </p:cNvPr>
          <p:cNvSpPr/>
          <p:nvPr/>
        </p:nvSpPr>
        <p:spPr>
          <a:xfrm>
            <a:off x="502920" y="3377465"/>
            <a:ext cx="11183112" cy="2933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当然能啦</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如果他们都有钱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他们全都做生意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是不是他们都能当老板呢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他们都能当老板</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艾米里娅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如果你再不把这孩子叫去骑小脚踏车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我就要淹死他啦</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回答他吧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他在渴求知识呢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谁做工呢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他们不能够全都做老板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方加斯生气地说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l" latinLnBrk="1">
              <a:lnSpc>
                <a:spcPct val="150000"/>
              </a:lnSpc>
            </a:pPr>
            <a:endParaRPr lang="en-US" altLang="zh-CN" sz="1800" dirty="0"/>
          </a:p>
        </p:txBody>
      </p:sp>
    </p:spTree>
    <p:extLst>
      <p:ext uri="{BB962C8B-B14F-4D97-AF65-F5344CB8AC3E}">
        <p14:creationId xmlns:p14="http://schemas.microsoft.com/office/powerpoint/2010/main" val="99634815"/>
      </p:ext>
    </p:extLst>
  </p:cSld>
  <p:clrMapOvr>
    <a:masterClrMapping/>
  </p:clrMapOvr>
  <p:transition>
    <p:split dir="in"/>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9_4#41bbf14f3?vcp=1&amp;pid=f061d28ea&amp;color=0,0,0&amp;vtp=1&amp;bbb=1">
            <a:extLst>
              <a:ext uri="{FF2B5EF4-FFF2-40B4-BE49-F238E27FC236}">
                <a16:creationId xmlns:a16="http://schemas.microsoft.com/office/drawing/2014/main" id="{69D0D6B3-E262-D6C1-1D5C-A2BE5DEB459E}"/>
              </a:ext>
            </a:extLst>
          </p:cNvPr>
          <p:cNvSpPr/>
          <p:nvPr/>
        </p:nvSpPr>
        <p:spPr>
          <a:xfrm>
            <a:off x="502920" y="900000"/>
            <a:ext cx="11183112" cy="1129030"/>
          </a:xfrm>
          <a:prstGeom prst="rect">
            <a:avLst/>
          </a:prstGeom>
          <a:noFill/>
          <a:ln/>
        </p:spPr>
        <p:txBody>
          <a:bodyPr wrap="none" lIns="0" tIns="0" rIns="0" bIns="0" rtlCol="0" anchor="t"/>
          <a:lstStyle/>
          <a:p>
            <a:pPr algn="l"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就是他们有钱也不行吗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就是有钱也不行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总得有人做工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而且能够做的生意也是有限的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0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有多少人能做老板呢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3" name="QM_8_BD.99_5#41bbf14f3?vcp=1&amp;pid=f061d28ea&amp;color=0,0,0&amp;vtp=1&amp;bbb=1&amp;hb=1">
            <a:extLst>
              <a:ext uri="{FF2B5EF4-FFF2-40B4-BE49-F238E27FC236}">
                <a16:creationId xmlns:a16="http://schemas.microsoft.com/office/drawing/2014/main" id="{1E391C42-E3A1-2CD8-C96A-D3B2BD303C36}"/>
              </a:ext>
            </a:extLst>
          </p:cNvPr>
          <p:cNvSpPr/>
          <p:nvPr/>
        </p:nvSpPr>
        <p:spPr>
          <a:xfrm>
            <a:off x="502920" y="2081085"/>
            <a:ext cx="11183112" cy="42786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也许一千或五百人中间有这么一两个吧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要知道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如果你没有工人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你就不能当老板</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所以每</a:t>
            </a:r>
          </a:p>
          <a:p>
            <a:pPr latinLnBrk="1">
              <a:lnSpc>
                <a:spcPts val="3100"/>
              </a:lnSpc>
            </a:pPr>
            <a:r>
              <a:rPr lang="en-US" altLang="zh-CN" sz="1800" b="0" i="0">
                <a:solidFill>
                  <a:srgbClr val="000000"/>
                </a:solidFill>
                <a:latin typeface="Times New Roman" pitchFamily="34" charset="0"/>
                <a:ea typeface="楷体" pitchFamily="34" charset="-122"/>
                <a:cs typeface="Times New Roman" pitchFamily="34" charset="-120"/>
              </a:rPr>
              <a:t>个老板都有十个到一百个或者一千个工人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你有多少工人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我们的是一个大公司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我们有一万个工人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那么大多数人都没有机会了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你在说些什么呀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在美国人人都有均等的机会</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如果只有少数人能当老板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其余的人怎么办呢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如果他们有创业的才能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他们也可以当老板的</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但是你说过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只有少数人可以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大多数人都得做工人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1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不谈了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去看好玩的书吧</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000"/>
              </a:lnSpc>
            </a:pPr>
            <a:r>
              <a:rPr lang="en-US" altLang="zh-CN" b="0" i="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那么大多数的人是工人</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而且老是做工人</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这样就是他们想做老板也不行</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是吗</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爸爸</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extLst>
      <p:ext uri="{BB962C8B-B14F-4D97-AF65-F5344CB8AC3E}">
        <p14:creationId xmlns:p14="http://schemas.microsoft.com/office/powerpoint/2010/main" val="4191020139"/>
      </p:ext>
    </p:extLst>
  </p:cSld>
  <p:clrMapOvr>
    <a:masterClrMapping/>
  </p:clrMapOvr>
  <p:transition>
    <p:split dir="in"/>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9_6#41bbf14f3?vcp=1&amp;pid=f061d28ea&amp;color=0,0,0&amp;vtp=1&amp;bbb=1&amp;hb=1">
            <a:extLst>
              <a:ext uri="{FF2B5EF4-FFF2-40B4-BE49-F238E27FC236}">
                <a16:creationId xmlns:a16="http://schemas.microsoft.com/office/drawing/2014/main" id="{7528B6A8-AA3C-5064-702E-72F0449EA8FD}"/>
              </a:ext>
            </a:extLst>
          </p:cNvPr>
          <p:cNvSpPr/>
          <p:nvPr/>
        </p:nvSpPr>
        <p:spPr>
          <a:xfrm>
            <a:off x="502920" y="1584645"/>
            <a:ext cx="11183112" cy="41230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但是他们自然能够</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我想他们不能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你这些想法是从哪儿来的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如果大多数人都是工人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而且老是做工人的话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那他们永远都不可能赚钱了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是不是</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如果他们挣到足够的工钱</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艾米里娅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是孩子睡觉的时候了吧</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如果大多数人是工人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而且老是做工人的话</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那他们赚钱的办法只有一个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就是挣到高一点的工钱</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对不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对呀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奥斯加问</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艾米里娅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方加斯说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我不愿相信他是个孩子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他简直是个梦魇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如果他是我的儿子</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回答他的问题呀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芬克巴顿太太说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孩子要知道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他在渴求知识呢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有删改）</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注】①迈克·奎恩：美国作家。自二十世纪三十年代起，经常在进步报刊上发表讽刺小品、政论</a:t>
            </a:r>
            <a:r>
              <a:rPr lang="en-US" altLang="zh-CN" sz="1800" b="0" i="0">
                <a:solidFill>
                  <a:srgbClr val="000000"/>
                </a:solidFill>
                <a:latin typeface="Times New Roman" pitchFamily="34" charset="0"/>
                <a:ea typeface="KaiTi" pitchFamily="34" charset="-122"/>
                <a:cs typeface="Times New Roman" pitchFamily="34" charset="-120"/>
              </a:rPr>
              <a:t>、诗和广</a:t>
            </a:r>
          </a:p>
          <a:p>
            <a:pP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播稿</a:t>
            </a:r>
            <a:r>
              <a:rPr lang="en-US" altLang="zh-CN" b="0" i="0" dirty="0">
                <a:solidFill>
                  <a:srgbClr val="000000"/>
                </a:solidFill>
                <a:latin typeface="Times New Roman" pitchFamily="34" charset="0"/>
                <a:ea typeface="KaiTi" pitchFamily="34" charset="-122"/>
                <a:cs typeface="Times New Roman" pitchFamily="34" charset="-120"/>
              </a:rPr>
              <a:t>。著有《危险的思想》《大罢工》等短篇集。</a:t>
            </a:r>
            <a:endParaRPr lang="en-US" altLang="zh-CN" dirty="0"/>
          </a:p>
        </p:txBody>
      </p:sp>
    </p:spTree>
    <p:extLst>
      <p:ext uri="{BB962C8B-B14F-4D97-AF65-F5344CB8AC3E}">
        <p14:creationId xmlns:p14="http://schemas.microsoft.com/office/powerpoint/2010/main" val="2055098176"/>
      </p:ext>
    </p:extLst>
  </p:cSld>
  <p:clrMapOvr>
    <a:masterClrMapping/>
  </p:clrMapOvr>
  <p:transition>
    <p:split dir="in"/>
  </p:transition>
</p:sld>
</file>

<file path=ppt/slides/slide74.xml><?xml version="1.0" encoding="utf-8"?>
<p:sld xmlns:a="http://schemas.openxmlformats.org/drawingml/2006/main" xmlns:r="http://schemas.openxmlformats.org/officeDocument/2006/relationships" xmlns:p="http://schemas.openxmlformats.org/presentationml/2006/main">
  <p:cSld name="Slide 54">
    <p:spTree>
      <p:nvGrpSpPr>
        <p:cNvPr id="1" name=""/>
        <p:cNvGrpSpPr/>
        <p:nvPr/>
      </p:nvGrpSpPr>
      <p:grpSpPr>
        <a:xfrm>
          <a:off x="0" y="0"/>
          <a:ext cx="0" cy="0"/>
          <a:chOff x="0" y="0"/>
          <a:chExt cx="0" cy="0"/>
        </a:xfrm>
      </p:grpSpPr>
      <p:sp>
        <p:nvSpPr>
          <p:cNvPr id="2" name="QB_9_BD.100_1#14e3db471?sp=1&amp;vcp=1&amp;pid=41bbf14f3&amp;color=0,0,0&amp;mp=1&amp;vtp=1&amp;bt=1&amp;bbb=1"/>
          <p:cNvSpPr/>
          <p:nvPr/>
        </p:nvSpPr>
        <p:spPr>
          <a:xfrm>
            <a:off x="502920" y="900000"/>
            <a:ext cx="11183112" cy="296990"/>
          </a:xfrm>
          <a:prstGeom prst="rect">
            <a:avLst/>
          </a:prstGeom>
          <a:noFill/>
          <a:ln/>
        </p:spPr>
        <p:txBody>
          <a:bodyPr wrap="none" lIns="0" tIns="0" rIns="0" bIns="0" rtlCol="0" anchor="t"/>
          <a:lstStyle/>
          <a:p>
            <a:pPr algn="l" latinLnBrk="1">
              <a:lnSpc>
                <a:spcPts val="2500"/>
              </a:lnSpc>
            </a:pPr>
            <a:r>
              <a:rPr lang="en-US" altLang="zh-CN" sz="1800" b="0" i="0" dirty="0">
                <a:solidFill>
                  <a:srgbClr val="000000"/>
                </a:solidFill>
                <a:latin typeface="Times New Roman" pitchFamily="34" charset="0"/>
                <a:ea typeface="微软雅黑" pitchFamily="34" charset="-122"/>
                <a:cs typeface="Times New Roman" pitchFamily="34" charset="-120"/>
              </a:rPr>
              <a:t>1.请阅读选文，梳理人物之间的冲突。（2分）</a:t>
            </a:r>
            <a:endParaRPr lang="en-US" altLang="zh-CN" sz="1800" dirty="0"/>
          </a:p>
        </p:txBody>
      </p:sp>
      <p:pic>
        <p:nvPicPr>
          <p:cNvPr id="3" name="QB_9_BD.100_2#14e3db471?vcp=1&amp;pid=41bbf14f3&amp;color=0,0,0&amp;mp=1&amp;tib=255,255,255&amp;vip=21#2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0080" y="1326975"/>
            <a:ext cx="10917936"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9_AN.101_1#14e3db471.blank?vcp=1&amp;pid=41bbf14f3&amp;color=0,0,0&amp;mp=1&amp;vpa=21&amp;vtp=1"/>
          <p:cNvSpPr/>
          <p:nvPr/>
        </p:nvSpPr>
        <p:spPr>
          <a:xfrm>
            <a:off x="7836408" y="1400127"/>
            <a:ext cx="3108960" cy="365760"/>
          </a:xfrm>
          <a:prstGeom prst="rect">
            <a:avLst/>
          </a:prstGeom>
          <a:noFill/>
          <a:ln/>
        </p:spPr>
        <p:txBody>
          <a:bodyPr wrap="none" lIns="0" tIns="0" rIns="0" bIns="0" rtlCol="0" anchor="b"/>
          <a:lstStyle/>
          <a:p>
            <a:pPr algn="ctr" latinLnBrk="1">
              <a:lnSpc>
                <a:spcPts val="1600"/>
              </a:lnSpc>
            </a:pPr>
            <a:r>
              <a:rPr lang="en-US" altLang="zh-CN" b="1" i="0" dirty="0">
                <a:solidFill>
                  <a:srgbClr val="FF0000"/>
                </a:solidFill>
                <a:latin typeface="Times New Roman" pitchFamily="34" charset="0"/>
                <a:ea typeface="微软雅黑" pitchFamily="34" charset="-122"/>
                <a:cs typeface="Times New Roman" pitchFamily="34" charset="-120"/>
              </a:rPr>
              <a:t>不愿正视并有意回避孩子的问题</a:t>
            </a:r>
            <a:endParaRPr lang="en-US" altLang="zh-CN" dirty="0"/>
          </a:p>
        </p:txBody>
      </p:sp>
      <p:sp>
        <p:nvSpPr>
          <p:cNvPr id="6" name="QB_9_AN.102_1#14e3db471.blank?vcp=1&amp;pid=41bbf14f3&amp;color=0,0,0&amp;mp=1&amp;vpa=22&amp;vtp=1"/>
          <p:cNvSpPr/>
          <p:nvPr/>
        </p:nvSpPr>
        <p:spPr>
          <a:xfrm>
            <a:off x="8798964" y="2680287"/>
            <a:ext cx="2752956" cy="365760"/>
          </a:xfrm>
          <a:prstGeom prst="rect">
            <a:avLst/>
          </a:prstGeom>
          <a:noFill/>
          <a:ln/>
        </p:spPr>
        <p:txBody>
          <a:bodyPr wrap="square" lIns="0" tIns="0" rIns="0" bIns="0" rtlCol="0" anchor="b"/>
          <a:lstStyle/>
          <a:p>
            <a:pPr algn="l" latinLnBrk="1"/>
            <a:r>
              <a:rPr lang="en-US" altLang="zh-CN" b="1" i="0" dirty="0">
                <a:solidFill>
                  <a:srgbClr val="FF0000"/>
                </a:solidFill>
                <a:latin typeface="Times New Roman" pitchFamily="34" charset="0"/>
                <a:ea typeface="微软雅黑" pitchFamily="34" charset="-122"/>
                <a:cs typeface="Times New Roman" pitchFamily="34" charset="-120"/>
              </a:rPr>
              <a:t>不满丈夫对孩子敷衍的回答（2分）</a:t>
            </a:r>
            <a:endParaRPr lang="en-US" altLang="zh-CN" dirty="0"/>
          </a:p>
        </p:txBody>
      </p:sp>
      <p:sp>
        <p:nvSpPr>
          <p:cNvPr id="7" name="QB_9_BD.103_1#1ec49726e?sp=1&amp;vcp=1&amp;pid=41bbf14f3&amp;color=0,0,0&amp;vtp=1&amp;bbb=1"/>
          <p:cNvSpPr/>
          <p:nvPr/>
        </p:nvSpPr>
        <p:spPr>
          <a:xfrm>
            <a:off x="502920" y="3104975"/>
            <a:ext cx="11183112" cy="296990"/>
          </a:xfrm>
          <a:prstGeom prst="rect">
            <a:avLst/>
          </a:prstGeom>
          <a:noFill/>
          <a:ln/>
        </p:spPr>
        <p:txBody>
          <a:bodyPr wrap="none" lIns="0" tIns="0" rIns="0" bIns="0" rtlCol="0" anchor="t"/>
          <a:lstStyle/>
          <a:p>
            <a:pPr algn="l" latinLnBrk="1">
              <a:lnSpc>
                <a:spcPts val="2500"/>
              </a:lnSpc>
            </a:pPr>
            <a:r>
              <a:rPr lang="en-US" altLang="zh-CN" sz="1800" b="0" i="0" dirty="0">
                <a:solidFill>
                  <a:srgbClr val="000000"/>
                </a:solidFill>
                <a:latin typeface="Times New Roman" pitchFamily="34" charset="0"/>
                <a:ea typeface="微软雅黑" pitchFamily="34" charset="-122"/>
                <a:cs typeface="Times New Roman" pitchFamily="34" charset="-120"/>
              </a:rPr>
              <a:t>2.小语把选文改编成了剧本，下面是剧本节选。请你在A、B两处设计关于神态、动作的舞台说明。（4分）</a:t>
            </a:r>
            <a:endParaRPr lang="en-US" altLang="zh-CN" sz="1800" dirty="0"/>
          </a:p>
        </p:txBody>
      </p:sp>
      <p:graphicFrame>
        <p:nvGraphicFramePr>
          <p:cNvPr id="55" name="QB_9_BD.103_2#1ec49726e?colgroup=48&amp;vcp=1&amp;pid=41bbf14f3&amp;color=0,0,0&amp;vtp=1&amp;bbb=1&amp;hb=1"/>
          <p:cNvGraphicFramePr>
            <a:graphicFrameLocks noGrp="1"/>
          </p:cNvGraphicFramePr>
          <p:nvPr>
            <p:extLst>
              <p:ext uri="{D42A27DB-BD31-4B8C-83A1-F6EECF244321}">
                <p14:modId xmlns:p14="http://schemas.microsoft.com/office/powerpoint/2010/main" val="736968428"/>
              </p:ext>
            </p:extLst>
          </p:nvPr>
        </p:nvGraphicFramePr>
        <p:xfrm>
          <a:off x="502920" y="3532457"/>
          <a:ext cx="11164824" cy="2789365"/>
        </p:xfrm>
        <a:graphic>
          <a:graphicData uri="http://schemas.openxmlformats.org/drawingml/2006/table">
            <a:tbl>
              <a:tblPr/>
              <a:tblGrid>
                <a:gridCol w="11164824">
                  <a:extLst>
                    <a:ext uri="{9D8B030D-6E8A-4147-A177-3AD203B41FA5}">
                      <a16:colId xmlns:a16="http://schemas.microsoft.com/office/drawing/2014/main" val="20000"/>
                    </a:ext>
                  </a:extLst>
                </a:gridCol>
              </a:tblGrid>
              <a:tr h="2789365">
                <a:tc>
                  <a:txBody>
                    <a:bodyPr/>
                    <a:lstStyle/>
                    <a:p>
                      <a:pPr marL="0" indent="0" algn="l" latinLnBrk="1" hangingPunct="0">
                        <a:lnSpc>
                          <a:spcPts val="2700"/>
                        </a:lnSpc>
                      </a:pPr>
                      <a:r>
                        <a:rPr lang="en-US" altLang="zh-CN" sz="1800" b="1" i="0" dirty="0">
                          <a:solidFill>
                            <a:srgbClr val="000000"/>
                          </a:solidFill>
                          <a:latin typeface="Times New Roman" pitchFamily="34" charset="0"/>
                          <a:ea typeface="微软雅黑" pitchFamily="34" charset="-122"/>
                          <a:cs typeface="Times New Roman" pitchFamily="34" charset="-120"/>
                        </a:rPr>
                        <a:t>奥斯加</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微微仰头</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注视着父亲</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脸上露出期待的神色</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那么</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如果大多数人都是工人</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而且老是做工人的</a:t>
                      </a:r>
                    </a:p>
                    <a:p>
                      <a:pPr marL="0" indent="0" algn="l" latinLnBrk="1" hangingPunct="0">
                        <a:lnSpc>
                          <a:spcPts val="2700"/>
                        </a:lnSpc>
                      </a:pPr>
                      <a:r>
                        <a:rPr lang="en-US" altLang="zh-CN" sz="1800" b="0" i="0">
                          <a:solidFill>
                            <a:srgbClr val="000000"/>
                          </a:solidFill>
                          <a:latin typeface="Times New Roman" pitchFamily="34" charset="0"/>
                          <a:ea typeface="楷体" pitchFamily="34" charset="-122"/>
                          <a:cs typeface="Times New Roman" pitchFamily="34" charset="-120"/>
                        </a:rPr>
                        <a:t>话</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那他们永远都不可能赚钱了</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是不是</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indent="0" algn="l"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方加斯（</a:t>
                      </a:r>
                      <a:r>
                        <a:rPr lang="en-US" altLang="zh-CN" sz="1800" b="0" i="0">
                          <a:solidFill>
                            <a:srgbClr val="000000"/>
                          </a:solidFill>
                          <a:latin typeface="Times New Roman" pitchFamily="34" charset="0"/>
                          <a:ea typeface="微软雅黑" pitchFamily="34" charset="-122"/>
                          <a:cs typeface="Times New Roman" pitchFamily="34" charset="-120"/>
                        </a:rPr>
                        <a:t>A</a:t>
                      </a: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嗯</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如果他们挣到足够</a:t>
                      </a:r>
                    </a:p>
                    <a:p>
                      <a:pPr marL="0" indent="0" algn="l" latinLnBrk="1" hangingPunct="0">
                        <a:lnSpc>
                          <a:spcPts val="2700"/>
                        </a:lnSpc>
                      </a:pPr>
                      <a:r>
                        <a:rPr lang="en-US" altLang="zh-CN" sz="1800" b="0" i="0">
                          <a:solidFill>
                            <a:srgbClr val="000000"/>
                          </a:solidFill>
                          <a:latin typeface="Times New Roman" pitchFamily="34" charset="0"/>
                          <a:ea typeface="楷体" pitchFamily="34" charset="-122"/>
                          <a:cs typeface="Times New Roman" pitchFamily="34" charset="-120"/>
                        </a:rPr>
                        <a:t>的工钱</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艾米里娅</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是孩子睡觉的时候了吧</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indent="0" algn="l"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奥斯加</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身体前倾</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双眸闪烁着热切的光芒</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紧盯着父亲</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如果大多数人是工人</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而且老是做工人的话</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那他</a:t>
                      </a:r>
                    </a:p>
                    <a:p>
                      <a:pPr marL="0" indent="0" algn="l" latinLnBrk="1" hangingPunct="0">
                        <a:lnSpc>
                          <a:spcPts val="2700"/>
                        </a:lnSpc>
                      </a:pPr>
                      <a:r>
                        <a:rPr lang="en-US" altLang="zh-CN" sz="1800" b="0" i="0">
                          <a:solidFill>
                            <a:srgbClr val="000000"/>
                          </a:solidFill>
                          <a:latin typeface="Times New Roman" pitchFamily="34" charset="0"/>
                          <a:ea typeface="楷体" pitchFamily="34" charset="-122"/>
                          <a:cs typeface="Times New Roman" pitchFamily="34" charset="-120"/>
                        </a:rPr>
                        <a:t>们赚钱的办法只有一个</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就是挣到高一点的工钱</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对不对呀</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爸爸</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200" dirty="0"/>
                    </a:p>
                    <a:p>
                      <a:pPr marL="0" indent="0" algn="l"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方加斯</a:t>
                      </a:r>
                      <a:r>
                        <a:rPr lang="en-US" altLang="zh-CN" sz="1800" b="0" i="0">
                          <a:solidFill>
                            <a:srgbClr val="000000"/>
                          </a:solidFill>
                          <a:latin typeface="Times New Roman" pitchFamily="34" charset="0"/>
                          <a:ea typeface="微软雅黑" pitchFamily="34" charset="-122"/>
                          <a:cs typeface="Times New Roman" pitchFamily="34" charset="-120"/>
                        </a:rPr>
                        <a:t>（B</a:t>
                      </a: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_____________________________________________________________________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艾米里娅</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我不愿</a:t>
                      </a:r>
                    </a:p>
                    <a:p>
                      <a:pPr marL="0" lvl="0" indent="0" algn="l" latinLnBrk="1" hangingPunct="0">
                        <a:lnSpc>
                          <a:spcPts val="2600"/>
                        </a:lnSpc>
                      </a:pPr>
                      <a:r>
                        <a:rPr lang="en-US" altLang="zh-CN" sz="1800" b="0" i="0">
                          <a:solidFill>
                            <a:srgbClr val="000000"/>
                          </a:solidFill>
                          <a:latin typeface="Times New Roman" pitchFamily="34" charset="0"/>
                          <a:ea typeface="楷体" pitchFamily="34" charset="-122"/>
                          <a:cs typeface="Times New Roman" pitchFamily="34" charset="-120"/>
                        </a:rPr>
                        <a:t>相信他是个孩子</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他简直是个梦魇</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如果他是我的儿子</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9" name="QB_9_AN.104_1#1ec49726e.blank?vcp=1&amp;pid=41bbf14f3&amp;color=0,0,0&amp;vpa=23&amp;vtp=1&amp;bbb=1"/>
          <p:cNvSpPr/>
          <p:nvPr/>
        </p:nvSpPr>
        <p:spPr>
          <a:xfrm>
            <a:off x="1659976" y="4227877"/>
            <a:ext cx="7138988" cy="296990"/>
          </a:xfrm>
          <a:prstGeom prst="rect">
            <a:avLst/>
          </a:prstGeom>
          <a:noFill/>
          <a:ln/>
        </p:spPr>
        <p:txBody>
          <a:bodyPr wrap="none" lIns="0" tIns="0" rIns="0" bIns="0" rtlCol="0" anchor="t"/>
          <a:lstStyle/>
          <a:p>
            <a:pPr algn="ctr" latinLnBrk="1">
              <a:lnSpc>
                <a:spcPts val="2500"/>
              </a:lnSpc>
            </a:pPr>
            <a:r>
              <a:rPr lang="en-US" altLang="zh-CN" b="1" i="0" dirty="0">
                <a:solidFill>
                  <a:srgbClr val="FF0000"/>
                </a:solidFill>
                <a:latin typeface="Times New Roman" pitchFamily="34" charset="0"/>
                <a:ea typeface="微软雅黑" pitchFamily="34" charset="-122"/>
                <a:cs typeface="Times New Roman" pitchFamily="34" charset="-120"/>
              </a:rPr>
              <a:t>【示例】脸上露出尴尬的红晕，眼神开始闪躲，转头看向妻子（2分）</a:t>
            </a:r>
            <a:endParaRPr lang="en-US" altLang="zh-CN" dirty="0"/>
          </a:p>
        </p:txBody>
      </p:sp>
      <p:sp>
        <p:nvSpPr>
          <p:cNvPr id="10" name="QB_9_AN.105_1#1ec49726e.blank?vcp=1&amp;pid=41bbf14f3&amp;color=0,0,0&amp;vpa=24&amp;vtp=1&amp;bbb=1"/>
          <p:cNvSpPr/>
          <p:nvPr/>
        </p:nvSpPr>
        <p:spPr>
          <a:xfrm>
            <a:off x="1647276" y="5599477"/>
            <a:ext cx="7824788" cy="296990"/>
          </a:xfrm>
          <a:prstGeom prst="rect">
            <a:avLst/>
          </a:prstGeom>
          <a:noFill/>
          <a:ln/>
        </p:spPr>
        <p:txBody>
          <a:bodyPr wrap="none" lIns="0" tIns="0" rIns="0" bIns="0" rtlCol="0" anchor="t"/>
          <a:lstStyle/>
          <a:p>
            <a:pPr algn="ctr" latinLnBrk="1">
              <a:lnSpc>
                <a:spcPts val="2500"/>
              </a:lnSpc>
            </a:pPr>
            <a:r>
              <a:rPr lang="en-US" altLang="zh-CN" b="1" i="0" dirty="0">
                <a:solidFill>
                  <a:srgbClr val="FF0000"/>
                </a:solidFill>
                <a:latin typeface="Times New Roman" pitchFamily="34" charset="0"/>
                <a:ea typeface="微软雅黑" pitchFamily="34" charset="-122"/>
                <a:cs typeface="Times New Roman" pitchFamily="34" charset="-120"/>
              </a:rPr>
              <a:t>【示例】突然从座位上站起来，双手握拳，脸色变得铁青，咬牙切齿（2分）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9" grpId="0" build="p" animBg="1"/>
      <p:bldP spid="10"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55">
    <p:spTree>
      <p:nvGrpSpPr>
        <p:cNvPr id="1" name=""/>
        <p:cNvGrpSpPr/>
        <p:nvPr/>
      </p:nvGrpSpPr>
      <p:grpSpPr>
        <a:xfrm>
          <a:off x="0" y="0"/>
          <a:ext cx="0" cy="0"/>
          <a:chOff x="0" y="0"/>
          <a:chExt cx="0" cy="0"/>
        </a:xfrm>
      </p:grpSpPr>
      <p:sp>
        <p:nvSpPr>
          <p:cNvPr id="2" name="QO_9_BD.106_1#8cd322185?vcp=1&amp;pid=41bbf14f3&amp;color=0,0,0&amp;vtp=1&amp;bt=1&amp;bbb=1"/>
          <p:cNvSpPr/>
          <p:nvPr/>
        </p:nvSpPr>
        <p:spPr>
          <a:xfrm>
            <a:off x="502920" y="286188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3.小说中的人物设置往往别具匠心。请联系上下文分析“奥斯加”这一儿童形象在小说中的作用。（4分）</a:t>
            </a:r>
            <a:endParaRPr lang="en-US" altLang="zh-CN" sz="1800" dirty="0"/>
          </a:p>
        </p:txBody>
      </p:sp>
      <p:sp>
        <p:nvSpPr>
          <p:cNvPr id="3" name="QO_9_AN.107_1#8cd322185?vcp=1&amp;pid=41bbf14f3&amp;color=0,0,0&amp;vtp=1&amp;bbb=1&amp;hb=1"/>
          <p:cNvSpPr/>
          <p:nvPr/>
        </p:nvSpPr>
        <p:spPr>
          <a:xfrm>
            <a:off x="502920" y="3260346"/>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奥斯加是情节发展的推动者，他接连提问，父亲不断回答，故事情节在反复的问答中不断推进</a:t>
            </a:r>
            <a:r>
              <a:rPr lang="en-US" altLang="zh-CN" sz="1800" b="1" i="0">
                <a:solidFill>
                  <a:srgbClr val="FF0000"/>
                </a:solidFill>
                <a:latin typeface="Times New Roman" pitchFamily="34" charset="0"/>
                <a:ea typeface="微软雅黑" pitchFamily="34" charset="-122"/>
                <a:cs typeface="Times New Roman" pitchFamily="34" charset="-120"/>
              </a:rPr>
              <a:t>；奥斯</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加是纯真形象的代表</a:t>
            </a:r>
            <a:r>
              <a:rPr lang="en-US" altLang="zh-CN" sz="1800" b="1" i="0" dirty="0">
                <a:solidFill>
                  <a:srgbClr val="FF0000"/>
                </a:solidFill>
                <a:latin typeface="Times New Roman" pitchFamily="34" charset="0"/>
                <a:ea typeface="微软雅黑" pitchFamily="34" charset="-122"/>
                <a:cs typeface="Times New Roman" pitchFamily="34" charset="-120"/>
              </a:rPr>
              <a:t>，他的天真无邪与成人的复杂多变形成对比，表达作者对童真的歌颂</a:t>
            </a:r>
            <a:r>
              <a:rPr lang="en-US" altLang="zh-CN" sz="1800" b="1" i="0">
                <a:solidFill>
                  <a:srgbClr val="FF0000"/>
                </a:solidFill>
                <a:latin typeface="Times New Roman" pitchFamily="34" charset="0"/>
                <a:ea typeface="微软雅黑" pitchFamily="34" charset="-122"/>
                <a:cs typeface="Times New Roman" pitchFamily="34" charset="-120"/>
              </a:rPr>
              <a:t>；奥斯加是小说主旨</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的凸显者</a:t>
            </a:r>
            <a:r>
              <a:rPr lang="en-US" altLang="zh-CN" b="1" i="0" dirty="0">
                <a:solidFill>
                  <a:srgbClr val="FF0000"/>
                </a:solidFill>
                <a:latin typeface="Times New Roman" pitchFamily="34" charset="0"/>
                <a:ea typeface="微软雅黑" pitchFamily="34" charset="-122"/>
                <a:cs typeface="Times New Roman" pitchFamily="34" charset="-120"/>
              </a:rPr>
              <a:t>，他的问题触及了社会现实，他的追问能够引发读者的思考。（4分）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6">
    <p:spTree>
      <p:nvGrpSpPr>
        <p:cNvPr id="1" name=""/>
        <p:cNvGrpSpPr/>
        <p:nvPr/>
      </p:nvGrpSpPr>
      <p:grpSpPr>
        <a:xfrm>
          <a:off x="0" y="0"/>
          <a:ext cx="0" cy="0"/>
          <a:chOff x="0" y="0"/>
          <a:chExt cx="0" cy="0"/>
        </a:xfrm>
      </p:grpSpPr>
      <p:sp>
        <p:nvSpPr>
          <p:cNvPr id="2" name="QO_9_BD.108_1#bb39bd9f4?sp=1&amp;vcp=1&amp;pid=41bbf14f3&amp;color=0,0,0&amp;vtp=1&amp;bt=1&amp;bbb=1&amp;hb=1"/>
          <p:cNvSpPr/>
          <p:nvPr/>
        </p:nvSpPr>
        <p:spPr>
          <a:xfrm>
            <a:off x="502920" y="1198279"/>
            <a:ext cx="11183112" cy="11849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4.《奥斯加要知道》引发了你怎样的认识与思考？请选择合适的关键词，提炼你的观点</a:t>
            </a:r>
            <a:r>
              <a:rPr lang="en-US" altLang="zh-CN" sz="1800" b="0" i="0">
                <a:solidFill>
                  <a:srgbClr val="000000"/>
                </a:solidFill>
                <a:latin typeface="Times New Roman" pitchFamily="34" charset="0"/>
                <a:ea typeface="微软雅黑" pitchFamily="34" charset="-122"/>
                <a:cs typeface="Times New Roman" pitchFamily="34" charset="-120"/>
              </a:rPr>
              <a:t>，结合小说内容和现实生</a:t>
            </a:r>
          </a:p>
          <a:p>
            <a:pPr latinLnBrk="1">
              <a:lnSpc>
                <a:spcPts val="3300"/>
              </a:lnSpc>
            </a:pPr>
            <a:r>
              <a:rPr lang="en-US" altLang="zh-CN" sz="1800" b="0" i="0">
                <a:solidFill>
                  <a:srgbClr val="000000"/>
                </a:solidFill>
                <a:latin typeface="Times New Roman" pitchFamily="34" charset="0"/>
                <a:ea typeface="微软雅黑" pitchFamily="34" charset="-122"/>
                <a:cs typeface="Times New Roman" pitchFamily="34" charset="-120"/>
              </a:rPr>
              <a:t>活简要阐述</a:t>
            </a:r>
            <a:r>
              <a:rPr lang="en-US" altLang="zh-CN" sz="1800" b="0" i="0" dirty="0">
                <a:solidFill>
                  <a:srgbClr val="000000"/>
                </a:solidFill>
                <a:latin typeface="Times New Roman" pitchFamily="34" charset="0"/>
                <a:ea typeface="微软雅黑" pitchFamily="34" charset="-122"/>
                <a:cs typeface="Times New Roman" pitchFamily="34" charset="-120"/>
              </a:rPr>
              <a:t>。（6分）</a:t>
            </a:r>
            <a:endParaRPr lang="en-US" altLang="zh-CN" sz="1800" dirty="0"/>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关键词参考</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谎言与真相</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金钱与人性</a:t>
            </a:r>
            <a:r>
              <a:rPr lang="en-US" altLang="zh-CN" b="0" i="0" dirty="0">
                <a:solidFill>
                  <a:srgbClr val="000000"/>
                </a:solidFill>
                <a:latin typeface="SimSun" panose="02010600030101010101" pitchFamily="2" charset="-122"/>
                <a:ea typeface="微软雅黑" pitchFamily="34" charset="-122"/>
                <a:cs typeface="Times New Roman" pitchFamily="34" charset="-120"/>
              </a:rPr>
              <a:t>……</a:t>
            </a:r>
            <a:endParaRPr lang="en-US" altLang="zh-CN" dirty="0">
              <a:latin typeface="SimSun" panose="02010600030101010101" pitchFamily="2" charset="-122"/>
            </a:endParaRPr>
          </a:p>
        </p:txBody>
      </p:sp>
      <p:sp>
        <p:nvSpPr>
          <p:cNvPr id="3" name="QO_9_AN.109_1#bb39bd9f4?vcp=1&amp;pid=41bbf14f3&amp;color=0,0,0&amp;vtp=1&amp;bbb=1&amp;hb=1"/>
          <p:cNvSpPr/>
          <p:nvPr/>
        </p:nvSpPr>
        <p:spPr>
          <a:xfrm>
            <a:off x="502920" y="2443006"/>
            <a:ext cx="11183112" cy="37069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【示例一】谎言与真相</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每一个谎言的背后都隐藏着真相。小说围绕父子的一场对话而展开</a:t>
            </a:r>
            <a:r>
              <a:rPr lang="en-US" altLang="zh-CN" sz="1800" b="1" i="0">
                <a:solidFill>
                  <a:srgbClr val="FF0000"/>
                </a:solidFill>
                <a:latin typeface="Times New Roman" pitchFamily="34" charset="0"/>
                <a:ea typeface="微软雅黑" pitchFamily="34" charset="-122"/>
                <a:cs typeface="Times New Roman" pitchFamily="34" charset="-120"/>
              </a:rPr>
              <a:t>，奥斯加不断追问父</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亲关于</a:t>
            </a:r>
            <a:r>
              <a:rPr lang="en-US" altLang="zh-CN" sz="1800" b="1" i="0" dirty="0">
                <a:solidFill>
                  <a:srgbClr val="FF0000"/>
                </a:solidFill>
                <a:latin typeface="Times New Roman" pitchFamily="34" charset="0"/>
                <a:ea typeface="微软雅黑" pitchFamily="34" charset="-122"/>
                <a:cs typeface="Times New Roman" pitchFamily="34" charset="-120"/>
              </a:rPr>
              <a:t>“机会”的问题，父亲方加斯出于对自身利益的维护，选择用谎言和逃避来回应，遮掩事情的本质</a:t>
            </a:r>
            <a:r>
              <a:rPr lang="en-US" altLang="zh-CN" sz="1800" b="1" i="0">
                <a:solidFill>
                  <a:srgbClr val="FF0000"/>
                </a:solidFill>
                <a:latin typeface="Times New Roman" pitchFamily="34" charset="0"/>
                <a:ea typeface="微软雅黑" pitchFamily="34" charset="-122"/>
                <a:cs typeface="Times New Roman" pitchFamily="34" charset="-120"/>
              </a:rPr>
              <a:t>，反而</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激发了奥斯加对于真相的探求</a:t>
            </a:r>
            <a:r>
              <a:rPr lang="en-US" altLang="zh-CN" sz="1800" b="1" i="0" dirty="0">
                <a:solidFill>
                  <a:srgbClr val="FF0000"/>
                </a:solidFill>
                <a:latin typeface="Times New Roman" pitchFamily="34" charset="0"/>
                <a:ea typeface="微软雅黑" pitchFamily="34" charset="-122"/>
                <a:cs typeface="Times New Roman" pitchFamily="34" charset="-120"/>
              </a:rPr>
              <a:t>，随着父子对话的深入，父亲鼓吹的“机会是均等的”谎言逐渐被揭穿</a:t>
            </a:r>
            <a:r>
              <a:rPr lang="en-US" altLang="zh-CN" sz="1800" b="1" i="0">
                <a:solidFill>
                  <a:srgbClr val="FF0000"/>
                </a:solidFill>
                <a:latin typeface="Times New Roman" pitchFamily="34" charset="0"/>
                <a:ea typeface="微软雅黑" pitchFamily="34" charset="-122"/>
                <a:cs typeface="Times New Roman" pitchFamily="34" charset="-120"/>
              </a:rPr>
              <a:t>，老板剥削</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工人的真相逐渐浮出水面</a:t>
            </a:r>
            <a:r>
              <a:rPr lang="en-US" altLang="zh-CN" sz="1800" b="1" i="0" dirty="0">
                <a:solidFill>
                  <a:srgbClr val="FF0000"/>
                </a:solidFill>
                <a:latin typeface="Times New Roman" pitchFamily="34" charset="0"/>
                <a:ea typeface="微软雅黑" pitchFamily="34" charset="-122"/>
                <a:cs typeface="Times New Roman" pitchFamily="34" charset="-120"/>
              </a:rPr>
              <a:t>。谎言与真相的背后体现了作者对贪婪虚伪人性的讽刺</a:t>
            </a:r>
            <a:r>
              <a:rPr lang="en-US" altLang="zh-CN" sz="1800" b="1" i="0">
                <a:solidFill>
                  <a:srgbClr val="FF0000"/>
                </a:solidFill>
                <a:latin typeface="Times New Roman" pitchFamily="34" charset="0"/>
                <a:ea typeface="微软雅黑" pitchFamily="34" charset="-122"/>
                <a:cs typeface="Times New Roman" pitchFamily="34" charset="-120"/>
              </a:rPr>
              <a:t>，启发我们在复杂多变的社会</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中应时刻保持清醒与审慎</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示例二】金钱与人性</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金钱能够折射出人性的各种面貌。小说围绕父子的一场对话而展开</a:t>
            </a:r>
            <a:r>
              <a:rPr lang="en-US" altLang="zh-CN" sz="1800" b="1" i="0">
                <a:solidFill>
                  <a:srgbClr val="FF0000"/>
                </a:solidFill>
                <a:latin typeface="Times New Roman" pitchFamily="34" charset="0"/>
                <a:ea typeface="微软雅黑" pitchFamily="34" charset="-122"/>
                <a:cs typeface="Times New Roman" pitchFamily="34" charset="-120"/>
              </a:rPr>
              <a:t>，奥斯加不断追问父</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亲关于</a:t>
            </a:r>
            <a:r>
              <a:rPr lang="en-US" altLang="zh-CN" sz="1800" b="1" i="0" dirty="0">
                <a:solidFill>
                  <a:srgbClr val="FF0000"/>
                </a:solidFill>
                <a:latin typeface="Times New Roman" pitchFamily="34" charset="0"/>
                <a:ea typeface="微软雅黑" pitchFamily="34" charset="-122"/>
                <a:cs typeface="Times New Roman" pitchFamily="34" charset="-120"/>
              </a:rPr>
              <a:t>“赚钱”的问题，父亲方加斯不愿回应。当儿子的提问触及自身利益时竟恼羞成怒，说“</a:t>
            </a:r>
            <a:r>
              <a:rPr lang="en-US" altLang="zh-CN" sz="1800" b="1" i="0">
                <a:solidFill>
                  <a:srgbClr val="FF0000"/>
                </a:solidFill>
                <a:latin typeface="Times New Roman" pitchFamily="34" charset="0"/>
                <a:ea typeface="微软雅黑" pitchFamily="34" charset="-122"/>
                <a:cs typeface="Times New Roman" pitchFamily="34" charset="-120"/>
              </a:rPr>
              <a:t>他简直是个梦魇”。</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人物前后的自相矛盾</a:t>
            </a:r>
            <a:r>
              <a:rPr lang="en-US" altLang="zh-CN" sz="1800" b="1" i="0" dirty="0">
                <a:solidFill>
                  <a:srgbClr val="FF0000"/>
                </a:solidFill>
                <a:latin typeface="Times New Roman" pitchFamily="34" charset="0"/>
                <a:ea typeface="微软雅黑" pitchFamily="34" charset="-122"/>
                <a:cs typeface="Times New Roman" pitchFamily="34" charset="-120"/>
              </a:rPr>
              <a:t>，充分暴露了方加斯贪婪虚伪的人性，也揭示了资本家剥削工人的事实。</a:t>
            </a:r>
            <a:r>
              <a:rPr lang="en-US" altLang="zh-CN" sz="1800" b="1" i="0">
                <a:solidFill>
                  <a:srgbClr val="FF0000"/>
                </a:solidFill>
                <a:latin typeface="Times New Roman" pitchFamily="34" charset="0"/>
                <a:ea typeface="微软雅黑" pitchFamily="34" charset="-122"/>
                <a:cs typeface="Times New Roman" pitchFamily="34" charset="-120"/>
              </a:rPr>
              <a:t>小说启示我们，</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金钱就像一面镜子</a:t>
            </a:r>
            <a:r>
              <a:rPr lang="en-US" altLang="zh-CN" b="1" i="0" dirty="0">
                <a:solidFill>
                  <a:srgbClr val="FF0000"/>
                </a:solidFill>
                <a:latin typeface="Times New Roman" pitchFamily="34" charset="0"/>
                <a:ea typeface="微软雅黑" pitchFamily="34" charset="-122"/>
                <a:cs typeface="Times New Roman" pitchFamily="34" charset="-120"/>
              </a:rPr>
              <a:t>，往往能够折射出复杂的人性，提醒我们在金钱、利益面前保持人性的纯真与善良。（6分）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57">
    <p:spTree>
      <p:nvGrpSpPr>
        <p:cNvPr id="1" name=""/>
        <p:cNvGrpSpPr/>
        <p:nvPr/>
      </p:nvGrpSpPr>
      <p:grpSpPr>
        <a:xfrm>
          <a:off x="0" y="0"/>
          <a:ext cx="0" cy="0"/>
          <a:chOff x="0" y="0"/>
          <a:chExt cx="0" cy="0"/>
        </a:xfrm>
      </p:grpSpPr>
      <p:sp>
        <p:nvSpPr>
          <p:cNvPr id="2" name="C_7_BD#f40bd1298?vcp=1&amp;pid=8ec5ad147&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［2024温州一模］</a:t>
            </a:r>
            <a:endParaRPr lang="en-US" altLang="zh-CN" sz="2400" dirty="0"/>
          </a:p>
        </p:txBody>
      </p:sp>
      <p:graphicFrame>
        <p:nvGraphicFramePr>
          <p:cNvPr id="58" name="QM_8_BD.110_1#b3322ca56?colgroup=48&amp;vcp=1&amp;pid=f40bd1298&amp;color=0,0,0&amp;vtp=1&amp;bbb=1&amp;hb=1"/>
          <p:cNvGraphicFramePr>
            <a:graphicFrameLocks noGrp="1"/>
          </p:cNvGraphicFramePr>
          <p:nvPr>
            <p:extLst>
              <p:ext uri="{D42A27DB-BD31-4B8C-83A1-F6EECF244321}">
                <p14:modId xmlns:p14="http://schemas.microsoft.com/office/powerpoint/2010/main" val="162780585"/>
              </p:ext>
            </p:extLst>
          </p:nvPr>
        </p:nvGraphicFramePr>
        <p:xfrm>
          <a:off x="502920" y="1397000"/>
          <a:ext cx="11164824" cy="4423918"/>
        </p:xfrm>
        <a:graphic>
          <a:graphicData uri="http://schemas.openxmlformats.org/drawingml/2006/table">
            <a:tbl>
              <a:tblPr/>
              <a:tblGrid>
                <a:gridCol w="11164824">
                  <a:extLst>
                    <a:ext uri="{9D8B030D-6E8A-4147-A177-3AD203B41FA5}">
                      <a16:colId xmlns:a16="http://schemas.microsoft.com/office/drawing/2014/main" val="20000"/>
                    </a:ext>
                  </a:extLst>
                </a:gridCol>
              </a:tblGrid>
              <a:tr h="4423918">
                <a:tc>
                  <a:txBody>
                    <a:bodyPr/>
                    <a:lstStyle/>
                    <a:p>
                      <a:pPr marL="0" indent="0" algn="ctr" latinLnBrk="1" hangingPunct="0">
                        <a:lnSpc>
                          <a:spcPts val="2900"/>
                        </a:lnSpc>
                      </a:pPr>
                      <a:r>
                        <a:rPr lang="en-US" altLang="zh-CN" sz="1800" b="1" i="0" dirty="0">
                          <a:solidFill>
                            <a:srgbClr val="000000"/>
                          </a:solidFill>
                          <a:latin typeface="Times New Roman" pitchFamily="34" charset="0"/>
                          <a:ea typeface="KaiTi" pitchFamily="34" charset="-122"/>
                          <a:cs typeface="Times New Roman" pitchFamily="34" charset="-120"/>
                        </a:rPr>
                        <a:t>小说阅读小词典</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一</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人物形象</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1</a:t>
                      </a:r>
                      <a:r>
                        <a:rPr lang="en-US" altLang="zh-CN" sz="1800" b="0" i="0" dirty="0">
                          <a:solidFill>
                            <a:srgbClr val="000000"/>
                          </a:solidFill>
                          <a:latin typeface="Times New Roman" pitchFamily="34" charset="0"/>
                          <a:ea typeface="KaiTi" pitchFamily="34" charset="-122"/>
                          <a:cs typeface="Times New Roman" pitchFamily="34" charset="-120"/>
                        </a:rPr>
                        <a:t>.看客</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楷体" pitchFamily="34" charset="-122"/>
                          <a:cs typeface="Times New Roman" pitchFamily="34" charset="-120"/>
                        </a:rPr>
                        <a:t>看客是鲁迅笔下常见的人物形象</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比如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孔乙己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中的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酒客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示众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中的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围观者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等</a:t>
                      </a:r>
                      <a:r>
                        <a:rPr lang="en-US" altLang="zh-CN" sz="1800" b="0" i="0" spc="-10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这些形象通</a:t>
                      </a:r>
                    </a:p>
                    <a:p>
                      <a:pPr marL="0" indent="0" algn="l" latinLnBrk="1" hangingPunct="0">
                        <a:lnSpc>
                          <a:spcPts val="2900"/>
                        </a:lnSpc>
                      </a:pPr>
                      <a:r>
                        <a:rPr lang="en-US" altLang="zh-CN" sz="1800" b="0" i="0">
                          <a:solidFill>
                            <a:srgbClr val="000000"/>
                          </a:solidFill>
                          <a:latin typeface="Times New Roman" pitchFamily="34" charset="0"/>
                          <a:ea typeface="楷体" pitchFamily="34" charset="-122"/>
                          <a:cs typeface="Times New Roman" pitchFamily="34" charset="-120"/>
                        </a:rPr>
                        <a:t>常都是冷漠</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麻木</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缺乏同情心和思考能力的旁观者</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在其他名著中</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也有看客形象</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比如契诃夫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变色龙</a:t>
                      </a:r>
                      <a:r>
                        <a:rPr lang="en-US" altLang="zh-CN" sz="1800" b="0" i="0">
                          <a:solidFill>
                            <a:srgbClr val="000000"/>
                          </a:solidFill>
                          <a:latin typeface="Times New Roman" pitchFamily="34" charset="0"/>
                          <a:ea typeface="KaiTi" pitchFamily="34" charset="-122"/>
                          <a:cs typeface="Times New Roman" pitchFamily="34" charset="-120"/>
                        </a:rPr>
                        <a:t>》</a:t>
                      </a:r>
                    </a:p>
                    <a:p>
                      <a:pPr marL="0" indent="0" algn="l" latinLnBrk="1" hangingPunct="0">
                        <a:lnSpc>
                          <a:spcPts val="2900"/>
                        </a:lnSpc>
                      </a:pPr>
                      <a:r>
                        <a:rPr lang="en-US" altLang="zh-CN" sz="1800" b="0" i="0">
                          <a:solidFill>
                            <a:srgbClr val="000000"/>
                          </a:solidFill>
                          <a:latin typeface="Times New Roman" pitchFamily="34" charset="0"/>
                          <a:ea typeface="楷体" pitchFamily="34" charset="-122"/>
                          <a:cs typeface="Times New Roman" pitchFamily="34" charset="-120"/>
                        </a:rPr>
                        <a:t>中的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围观群众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看客形象的刻画</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既揭示人性的阴暗面</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也反映当时社会的冷酷</a:t>
                      </a:r>
                      <a:r>
                        <a:rPr lang="en-US" altLang="zh-CN" sz="1800" b="0" i="0" spc="-100" dirty="0">
                          <a:solidFill>
                            <a:srgbClr val="000000"/>
                          </a:solidFill>
                          <a:latin typeface="Times New Roman" pitchFamily="34" charset="0"/>
                          <a:ea typeface="KaiTi" pitchFamily="34" charset="-122"/>
                          <a:cs typeface="Times New Roman"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推荐阅读</a:t>
                      </a:r>
                      <a:r>
                        <a:rPr lang="en-US" altLang="zh-CN" sz="1800" b="0" i="0" dirty="0">
                          <a:solidFill>
                            <a:srgbClr val="000000"/>
                          </a:solidFill>
                          <a:latin typeface="Times New Roman" pitchFamily="34" charset="0"/>
                          <a:ea typeface="KaiTi" pitchFamily="34" charset="-122"/>
                          <a:cs typeface="Times New Roman" pitchFamily="34" charset="-120"/>
                        </a:rPr>
                        <a:t>：《孔乙己》《示众》</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2</a:t>
                      </a:r>
                      <a:r>
                        <a:rPr lang="en-US" altLang="zh-CN" sz="1800" b="0" i="0" dirty="0">
                          <a:solidFill>
                            <a:srgbClr val="000000"/>
                          </a:solidFill>
                          <a:latin typeface="Times New Roman" pitchFamily="34" charset="0"/>
                          <a:ea typeface="KaiTi" pitchFamily="34" charset="-122"/>
                          <a:cs typeface="Times New Roman" pitchFamily="34" charset="-120"/>
                        </a:rPr>
                        <a:t>.变色龙</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推荐阅读</a:t>
                      </a:r>
                      <a:r>
                        <a:rPr lang="en-US" altLang="zh-CN" sz="1800" b="0" i="0" dirty="0">
                          <a:solidFill>
                            <a:srgbClr val="000000"/>
                          </a:solidFill>
                          <a:latin typeface="Times New Roman" pitchFamily="34" charset="0"/>
                          <a:ea typeface="KaiTi" pitchFamily="34" charset="-122"/>
                          <a:cs typeface="Times New Roman" pitchFamily="34" charset="-120"/>
                        </a:rPr>
                        <a:t>：《变色龙》《合二而一》</a:t>
                      </a:r>
                      <a:endParaRPr lang="en-US" altLang="zh-CN" sz="1200" dirty="0"/>
                    </a:p>
                    <a:p>
                      <a:pPr marL="0" indent="0" algn="l" latinLnBrk="1" hangingPunct="0">
                        <a:lnSpc>
                          <a:spcPts val="2900"/>
                        </a:lnSpc>
                      </a:pPr>
                      <a:r>
                        <a:rPr lang="en-US" altLang="zh-CN" sz="1800" b="0" i="0">
                          <a:solidFill>
                            <a:srgbClr val="000000"/>
                          </a:solidFill>
                          <a:latin typeface="SimSun" panose="02010600030101010101" pitchFamily="2" charset="-122"/>
                          <a:ea typeface="KaiTi" pitchFamily="34" charset="-122"/>
                          <a:cs typeface="Times New Roman" pitchFamily="34" charset="-120"/>
                        </a:rPr>
                        <a:t>……</a:t>
                      </a:r>
                      <a:endParaRPr lang="en-US" altLang="zh-CN" sz="1200" dirty="0">
                        <a:latin typeface="SimSun" panose="02010600030101010101" pitchFamily="2" charset="-122"/>
                      </a:endParaRPr>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二</a:t>
                      </a:r>
                      <a:r>
                        <a:rPr lang="en-US" altLang="zh-CN" sz="1800" b="0" i="0" spc="-10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讽刺笔法</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KaiTi" pitchFamily="34" charset="-122"/>
                          <a:cs typeface="Times New Roman" pitchFamily="34" charset="-120"/>
                        </a:rPr>
                        <a:t>1</a:t>
                      </a:r>
                      <a:r>
                        <a:rPr lang="en-US" altLang="zh-CN" sz="1800" b="0" i="0" dirty="0">
                          <a:solidFill>
                            <a:srgbClr val="000000"/>
                          </a:solidFill>
                          <a:latin typeface="Times New Roman" pitchFamily="34" charset="0"/>
                          <a:ea typeface="KaiTi" pitchFamily="34" charset="-122"/>
                          <a:cs typeface="Times New Roman" pitchFamily="34" charset="-120"/>
                        </a:rPr>
                        <a:t>.白描</a:t>
                      </a:r>
                      <a:r>
                        <a:rPr lang="en-US" altLang="zh-CN" sz="1800" b="0" i="0" dirty="0">
                          <a:solidFill>
                            <a:srgbClr val="000000"/>
                          </a:solidFill>
                          <a:latin typeface="SimSun" panose="02010600030101010101" pitchFamily="2" charset="-122"/>
                          <a:ea typeface="KaiTi" pitchFamily="34" charset="-122"/>
                          <a:cs typeface="Times New Roman" pitchFamily="34" charset="-120"/>
                        </a:rPr>
                        <a:t>……</a:t>
                      </a:r>
                      <a:endParaRPr lang="en-US" altLang="zh-CN" sz="1200" dirty="0">
                        <a:latin typeface="SimSun" panose="02010600030101010101" pitchFamily="2" charset="-122"/>
                      </a:endParaRPr>
                    </a:p>
                    <a:p>
                      <a:pPr marL="0" lvl="0" indent="0" algn="r" latinLnBrk="1" hangingPunct="0">
                        <a:lnSpc>
                          <a:spcPts val="2700"/>
                        </a:lnSpc>
                      </a:pPr>
                      <a:r>
                        <a:rPr lang="en-US" altLang="zh-CN" sz="1800" b="0" i="0">
                          <a:solidFill>
                            <a:srgbClr val="000000"/>
                          </a:solidFill>
                          <a:latin typeface="Times New Roman" pitchFamily="34" charset="0"/>
                          <a:ea typeface="KaiTi" pitchFamily="34" charset="-122"/>
                          <a:cs typeface="Times New Roman" pitchFamily="34" charset="-120"/>
                        </a:rPr>
                        <a:t>编者</a:t>
                      </a:r>
                      <a:r>
                        <a:rPr lang="en-US" altLang="zh-CN" sz="1800" b="0" i="0" dirty="0">
                          <a:solidFill>
                            <a:srgbClr val="000000"/>
                          </a:solidFill>
                          <a:latin typeface="Times New Roman" pitchFamily="34" charset="0"/>
                          <a:ea typeface="KaiTi" pitchFamily="34" charset="-122"/>
                          <a:cs typeface="Times New Roman" pitchFamily="34" charset="-120"/>
                        </a:rPr>
                        <a:t>：九年级鸿鹄班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transition>
    <p:split dir="in"/>
  </p:transition>
</p:sld>
</file>

<file path=ppt/slides/slide78.xml><?xml version="1.0" encoding="utf-8"?>
<p:sld xmlns:a="http://schemas.openxmlformats.org/drawingml/2006/main" xmlns:r="http://schemas.openxmlformats.org/officeDocument/2006/relationships" xmlns:p="http://schemas.openxmlformats.org/presentationml/2006/main">
  <p:cSld name="Slide 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8_BD.110_2#b3322ca56?sp=1&amp;vcp=1&amp;pid=f40bd1298&amp;color=0,0,0&amp;vtp=1&amp;bt=1&amp;bbb=1&amp;hb=1"/>
              <p:cNvSpPr/>
              <p:nvPr/>
            </p:nvSpPr>
            <p:spPr>
              <a:xfrm>
                <a:off x="502920" y="1291212"/>
                <a:ext cx="11183112" cy="461010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推荐阅读：</a:t>
                </a:r>
                <a:endParaRPr lang="en-US" altLang="zh-CN" sz="1800" dirty="0"/>
              </a:p>
              <a:p>
                <a:pPr algn="ctr" latinLnBrk="1">
                  <a:lnSpc>
                    <a:spcPts val="3300"/>
                  </a:lnSpc>
                </a:pPr>
                <a:r>
                  <a:rPr lang="en-US" altLang="zh-CN" b="1" i="0">
                    <a:solidFill>
                      <a:srgbClr val="000000"/>
                    </a:solidFill>
                    <a:latin typeface="Times New Roman" pitchFamily="34" charset="0"/>
                    <a:ea typeface="KaiTi" pitchFamily="34" charset="-122"/>
                    <a:cs typeface="Times New Roman" pitchFamily="34" charset="-120"/>
                  </a:rPr>
                  <a:t>合</a:t>
                </a:r>
                <a:r>
                  <a:rPr lang="en-US" altLang="zh-CN" sz="1800" b="1" i="0">
                    <a:solidFill>
                      <a:srgbClr val="000000"/>
                    </a:solidFill>
                    <a:latin typeface="Times New Roman" pitchFamily="34" charset="0"/>
                    <a:ea typeface="KaiTi" pitchFamily="34" charset="-122"/>
                    <a:cs typeface="Times New Roman" pitchFamily="34" charset="-120"/>
                  </a:rPr>
                  <a:t>二而一</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俄国］契诃夫</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您不要相信那些犹大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那些变色龙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在我们这个时代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失掉信心倒比失掉旧手套还容易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我就失掉了信心</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那是一天傍晚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我坐在公共马车上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我是个地位很高的人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不宜于搭乘公共马车</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不过这一次我穿一件肥</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大的皮大衣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可以把脸藏在貂皮衣领里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再者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您知道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坐这种马车可以省点钱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尽管时间很晚</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天气很</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车厢里却坐满人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谁也没认出我来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貂皮衣领使得我成了</a:t>
                </a:r>
                <a:r>
                  <a:rPr lang="en-US" altLang="zh-CN" sz="1800" b="0" i="0">
                    <a:solidFill>
                      <a:srgbClr val="000000"/>
                    </a:solidFill>
                    <a:latin typeface="Times New Roman" pitchFamily="34" charset="0"/>
                    <a:ea typeface="KaiTi" pitchFamily="34" charset="-122"/>
                    <a:cs typeface="Times New Roman" pitchFamily="34" charset="-120"/>
                  </a:rPr>
                  <a:t>incoɡnito</a:t>
                </a:r>
                <a14:m>
                  <m:oMath xmlns:m="http://schemas.openxmlformats.org/officeDocument/2006/math">
                    <m:sSup>
                      <m:sSupPr>
                        <m:ctrlPr>
                          <a:rPr lang="en-US" altLang="zh-CN" sz="18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18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1800" b="0" i="0" dirty="0">
                            <a:solidFill>
                              <a:srgbClr val="000000"/>
                            </a:solidFill>
                            <a:latin typeface="Cambria Math" panose="02040503050406030204" pitchFamily="18" charset="0"/>
                            <a:ea typeface="KaiTi"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我坐在车上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时而打盹儿</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时而打量</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乘客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SimSun" panose="02010600030101010101" pitchFamily="2" charset="-122"/>
                    <a:ea typeface="KaiTi" pitchFamily="34" charset="-122"/>
                    <a:cs typeface="Times New Roman" pitchFamily="34" charset="-120"/>
                  </a:rPr>
                  <a:t>……</a:t>
                </a:r>
                <a:endParaRPr lang="en-US" altLang="zh-CN" sz="1800" dirty="0">
                  <a:latin typeface="SimSun" panose="02010600030101010101" pitchFamily="2" charset="-122"/>
                </a:endParaRPr>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那个人不是他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我瞧着一个身材矮小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穿着短小的兔皮大衣的人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暗自想道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那不是他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那就</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是他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我暗自想着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相信了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却又信不过我的眼睛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SimSun" panose="02010600030101010101" pitchFamily="2" charset="-122"/>
                    <a:ea typeface="KaiTi" pitchFamily="34" charset="-122"/>
                    <a:cs typeface="Times New Roman" pitchFamily="34" charset="-120"/>
                  </a:rPr>
                  <a:t>……</a:t>
                </a:r>
                <a:endParaRPr lang="en-US" altLang="zh-CN" sz="1800" dirty="0">
                  <a:latin typeface="SimSun" panose="02010600030101010101" pitchFamily="2" charset="-122"/>
                </a:endParaRPr>
              </a:p>
              <a:p>
                <a:pPr latinLnBrk="1">
                  <a:lnSpc>
                    <a:spcPct val="150000"/>
                  </a:lnSpc>
                </a:pPr>
                <a:endParaRPr lang="en-US" altLang="zh-CN" dirty="0"/>
              </a:p>
            </p:txBody>
          </p:sp>
        </mc:Choice>
        <mc:Fallback xmlns="">
          <p:sp>
            <p:nvSpPr>
              <p:cNvPr id="2" name="QM_8_BD.110_2#b3322ca56?sp=1&amp;vcp=1&amp;pid=f40bd1298&amp;color=0,0,0&amp;vtp=1&amp;bt=1&amp;bbb=1&amp;hb=1"/>
              <p:cNvSpPr>
                <a:spLocks noRot="1" noChangeAspect="1" noMove="1" noResize="1" noEditPoints="1" noAdjustHandles="1" noChangeArrowheads="1" noChangeShapeType="1" noTextEdit="1"/>
              </p:cNvSpPr>
              <p:nvPr/>
            </p:nvSpPr>
            <p:spPr>
              <a:xfrm>
                <a:off x="502920" y="1291212"/>
                <a:ext cx="11183112" cy="4610100"/>
              </a:xfrm>
              <a:prstGeom prst="rect">
                <a:avLst/>
              </a:prstGeom>
              <a:blipFill>
                <a:blip r:embed="rId3"/>
                <a:stretch>
                  <a:fillRect l="-1309" r="-1636" b="-1587"/>
                </a:stretch>
              </a:blipFill>
              <a:ln/>
            </p:spPr>
            <p:txBody>
              <a:bodyPr/>
              <a:lstStyle/>
              <a:p>
                <a:r>
                  <a:rPr lang="zh-CN" altLang="en-US">
                    <a:noFill/>
                  </a:rPr>
                  <a:t> </a:t>
                </a:r>
              </a:p>
            </p:txBody>
          </p:sp>
        </mc:Fallback>
      </mc:AlternateContent>
    </p:spTree>
  </p:cSld>
  <p:clrMapOvr>
    <a:masterClrMapping/>
  </p:clrMapOvr>
  <p:transition>
    <p:split dir="in"/>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8_BD.110_2#b3322ca56?sp=1&amp;vcp=1&amp;pid=f40bd1298&amp;color=0,0,0&amp;vtp=1&amp;bt=1&amp;bbb=1&amp;hb=1">
                <a:extLst>
                  <a:ext uri="{FF2B5EF4-FFF2-40B4-BE49-F238E27FC236}">
                    <a16:creationId xmlns:a16="http://schemas.microsoft.com/office/drawing/2014/main" id="{06366BED-08ED-65FD-1122-BC2FAB13F368}"/>
                  </a:ext>
                </a:extLst>
              </p:cNvPr>
              <p:cNvSpPr/>
              <p:nvPr/>
            </p:nvSpPr>
            <p:spPr>
              <a:xfrm>
                <a:off x="502920" y="900000"/>
                <a:ext cx="11183112" cy="544830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那个身穿短小的兔皮大衣的矮子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非常像我办公室里的一个工作人员伊凡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卡皮统内奇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伊凡</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卡皮统内</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奇是个身材矮小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猥琐而窝囊的人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活在世上无非是为了拾起别人掉在地下的手绢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为了给人拜年拜节而已</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他年轻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然而脊梁已经弯成弓形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膝盖老是往下弯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手上肮里肮脏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手心恭敬地贴紧裤缝</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SimSun" panose="02010600030101010101" pitchFamily="2" charset="-122"/>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他的脸似乎被</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房门夹痛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或者被人用湿抹布揍了几下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那张脸无精打采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一副哭丧相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谁瞧见他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都想唱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松明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这首歌</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心里不好受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他一看见我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就瑟瑟发抖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脸上红一阵白一阵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倒好像我要把他吞下肚去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或者活活杀死似的</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每逢我责备他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他总是呆若木鸡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四肢颤抖</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比他更卑贱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沉默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渺小的人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我还没见过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就连比他更安分的动物我也没见过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SimSun" panose="02010600030101010101" pitchFamily="2" charset="-122"/>
                    <a:ea typeface="KaiTi" pitchFamily="34" charset="-122"/>
                    <a:cs typeface="Times New Roman" pitchFamily="34" charset="-120"/>
                  </a:rPr>
                  <a:t>……</a:t>
                </a:r>
                <a:endParaRPr lang="en-US" altLang="zh-CN" sz="1800" dirty="0">
                  <a:latin typeface="SimSun" panose="02010600030101010101" pitchFamily="2" charset="-122"/>
                </a:endParaRPr>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身穿短小的兔皮大衣的矮子使我强烈地联想到伊凡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卡皮统内奇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完全跟他一样嘛</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只是这个矮子不像那个</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那么伛偻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也不显得窝囊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反而举止随便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最可气的是他在同邻座的乘客谈政治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全车的人都在听他讲话</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甘必大</a:t>
                </a:r>
                <a14:m>
                  <m:oMath xmlns:m="http://schemas.openxmlformats.org/officeDocument/2006/math">
                    <m:sSup>
                      <m:sSupPr>
                        <m:ctrlPr>
                          <a:rPr lang="en-US" altLang="zh-CN" sz="18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18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1800" b="0" i="0" dirty="0">
                            <a:solidFill>
                              <a:srgbClr val="000000"/>
                            </a:solidFill>
                            <a:latin typeface="Cambria Math" panose="02040503050406030204" pitchFamily="18" charset="0"/>
                            <a:ea typeface="KaiTi"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1800" b="0" i="0" dirty="0">
                    <a:solidFill>
                      <a:srgbClr val="000000"/>
                    </a:solidFill>
                    <a:latin typeface="Times New Roman" pitchFamily="34" charset="0"/>
                    <a:ea typeface="楷体" pitchFamily="34" charset="-122"/>
                    <a:cs typeface="Times New Roman" pitchFamily="34" charset="-120"/>
                  </a:rPr>
                  <a:t>死了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他说着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不住转动身子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挥舞胳膊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这在俾斯麦倒正中下怀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要知道甘必大很精明</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会同德国人打仗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要德国人拿出赔款来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伊凡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玛特威伊奇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因为他是天才嘛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他是法国人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然而他有俄国人的</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灵魂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很有才能</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这个无聊的家伙</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mc:Choice>
        <mc:Fallback xmlns="">
          <p:sp>
            <p:nvSpPr>
              <p:cNvPr id="2" name="QM_8_BD.110_2#b3322ca56?sp=1&amp;vcp=1&amp;pid=f40bd1298&amp;color=0,0,0&amp;vtp=1&amp;bt=1&amp;bbb=1&amp;hb=1">
                <a:extLst>
                  <a:ext uri="{FF2B5EF4-FFF2-40B4-BE49-F238E27FC236}">
                    <a16:creationId xmlns:a16="http://schemas.microsoft.com/office/drawing/2014/main" id="{06366BED-08ED-65FD-1122-BC2FAB13F368}"/>
                  </a:ext>
                </a:extLst>
              </p:cNvPr>
              <p:cNvSpPr>
                <a:spLocks noRot="1" noChangeAspect="1" noMove="1" noResize="1" noEditPoints="1" noAdjustHandles="1" noChangeArrowheads="1" noChangeShapeType="1" noTextEdit="1"/>
              </p:cNvSpPr>
              <p:nvPr/>
            </p:nvSpPr>
            <p:spPr>
              <a:xfrm>
                <a:off x="502920" y="900000"/>
                <a:ext cx="11183112" cy="5448300"/>
              </a:xfrm>
              <a:prstGeom prst="rect">
                <a:avLst/>
              </a:prstGeom>
              <a:blipFill>
                <a:blip r:embed="rId2"/>
                <a:stretch>
                  <a:fillRect l="-1309" r="-927" b="-1456"/>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412123285"/>
      </p:ext>
    </p:extLst>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C_6_BD#446261a88?vcp=1&amp;pid=1da780dfa&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文一</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［2023杭州中考］班级开展文学作品欣赏活动，请你完成任务。（17分）</a:t>
            </a:r>
            <a:endParaRPr lang="en-US" altLang="zh-CN" sz="2400" dirty="0"/>
          </a:p>
        </p:txBody>
      </p:sp>
      <p:sp>
        <p:nvSpPr>
          <p:cNvPr id="3" name="QM_7_BD.1_1#03eb5e989?vcp=1&amp;pid=446261a88&amp;color=0,0,0&amp;vtp=1&amp;bbb=1&amp;hb=1"/>
          <p:cNvSpPr/>
          <p:nvPr/>
        </p:nvSpPr>
        <p:spPr>
          <a:xfrm>
            <a:off x="502920" y="1270000"/>
            <a:ext cx="11183112" cy="5029200"/>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诗歌创作课</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文珠老师分配到这所乡镇中学刚满一学期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校长就要求</a:t>
            </a:r>
            <a:r>
              <a:rPr lang="en-US" altLang="zh-CN" sz="1800" b="0" i="0" dirty="0">
                <a:solidFill>
                  <a:srgbClr val="000000"/>
                </a:solidFill>
                <a:latin typeface="Times New Roman" pitchFamily="34" charset="0"/>
                <a:ea typeface="KaiTi" pitchFamily="34" charset="-122"/>
                <a:cs typeface="Times New Roman" pitchFamily="34" charset="-120"/>
              </a:rPr>
              <a:t>30</a:t>
            </a:r>
            <a:r>
              <a:rPr lang="en-US" altLang="zh-CN" sz="1800" b="0" i="0" dirty="0">
                <a:solidFill>
                  <a:srgbClr val="000000"/>
                </a:solidFill>
                <a:latin typeface="Times New Roman" pitchFamily="34" charset="0"/>
                <a:ea typeface="楷体" pitchFamily="34" charset="-122"/>
                <a:cs typeface="Times New Roman" pitchFamily="34" charset="-120"/>
              </a:rPr>
              <a:t>岁以下的青年教师都要开一门选修课</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分配给文</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老师的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是诗歌创作课</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为了备课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文老师把有关诗歌创作入门的书都买了回来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研究如何上好诗歌创作课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一到课堂上</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看到这波乡下孩子亮晶晶的黑眼睛中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有质疑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有期待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又有一丝讪笑</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文老师满腹的大道理却怎么也说不出</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她只好转身在黑板上写了四个大字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我的奶奶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然后交代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这就是我们今天诗歌创作的标题</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下面一片嗤笑声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有学生站起来说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难道要写一首诗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歌颂祖孙情深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这太没劲了</a:t>
            </a:r>
            <a:r>
              <a:rPr lang="en-US" altLang="zh-CN" sz="1800" b="0" i="0">
                <a:solidFill>
                  <a:srgbClr val="000000"/>
                </a:solidFill>
                <a:latin typeface="SimSun" panose="02010600030101010101" pitchFamily="2" charset="-122"/>
                <a:ea typeface="KaiTi" pitchFamily="34" charset="-122"/>
                <a:cs typeface="Times New Roman" pitchFamily="34" charset="-120"/>
              </a:rPr>
              <a:t>……</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文老师笑着</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不</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我要让大家闭上眼睛</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想想奶奶发脾气的时候</a:t>
            </a:r>
            <a:r>
              <a:rPr lang="en-US" altLang="zh-CN" sz="1800" b="0" i="0" u="sng"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这一下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孩子们有话说了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有人举手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声称奶奶这会儿准在集市上跟人吵架呢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那些不知足的买菜人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会把翠生生的蔬菜剥掉一层</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才肯称重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那可是奶奶千辛万苦种出来的菜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奶奶气坏了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会一手抓住顾客的马甲袋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一手拽着别人猛掰菜帮</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非要讨个说法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问剥下的菜叶能不能吃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这是不是浪费</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100"/>
              </a:lnSpc>
            </a:pPr>
            <a:endParaRPr lang="en-US" altLang="zh-CN" dirty="0"/>
          </a:p>
        </p:txBody>
      </p:sp>
    </p:spTree>
  </p:cSld>
  <p:clrMapOvr>
    <a:masterClrMapping/>
  </p:clrMapOvr>
  <p:transition>
    <p:spli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10_2#b3322ca56?sp=1&amp;vcp=1&amp;pid=f40bd1298&amp;color=0,0,0&amp;vtp=1&amp;bt=1&amp;bbb=1&amp;hb=1">
            <a:extLst>
              <a:ext uri="{FF2B5EF4-FFF2-40B4-BE49-F238E27FC236}">
                <a16:creationId xmlns:a16="http://schemas.microsoft.com/office/drawing/2014/main" id="{4558809A-61AC-EAB5-5887-DEA1C48D7F84}"/>
              </a:ext>
            </a:extLst>
          </p:cNvPr>
          <p:cNvSpPr/>
          <p:nvPr/>
        </p:nvSpPr>
        <p:spPr>
          <a:xfrm>
            <a:off x="502920" y="927420"/>
            <a:ext cx="11183112" cy="544830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等到售票员拿着车票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走到他跟前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他才不再谈俾斯麦</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为什么你们的车里这么黑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他对售票员发脾气说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你们没有蜡烛还是怎么的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怎么会乱成这样</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可惜没</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有人来教训你们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要是在国外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你们早就挨骂了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乘客不是为你们服务的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应该是你们为乘客服务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见鬼</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不明白长官大人们对这种事会怎样看</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过了一分钟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他要求我们大家都挪动一下</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你们挪动一下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让出地方来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我跟你们说话呐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给这位太太让出个位子来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你们要有礼貌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售票员</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到这</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儿来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售票员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你们收了钱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要给人找位子嘛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这太可恶了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这儿不准吸烟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售票员对他嚷道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这是谁不准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谁有这个权利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这是侵犯自由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我不容许任何人侵犯我的自由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我是自由人</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这个畜生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我瞧着他的嘴脸</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不相信我的眼睛了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这不是他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不可能是他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他不懂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自由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和</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甘必</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之类的字眼</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不用说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这儿的规矩妙得很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他丢掉纸烟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跟这些先生一块儿生活简直要命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他们拘泥形式</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死</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抠条文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形式主义者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庸俗之辈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他们要把人活活地憋死</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368965608"/>
      </p:ext>
    </p:extLst>
  </p:cSld>
  <p:clrMapOvr>
    <a:masterClrMapping/>
  </p:clrMapOvr>
  <p:transition>
    <p:split dir="in"/>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10_2#b3322ca56?sp=1&amp;vcp=1&amp;pid=f40bd1298&amp;color=0,0,0&amp;vtp=1&amp;bt=1&amp;bbb=1&amp;hb=1">
            <a:extLst>
              <a:ext uri="{FF2B5EF4-FFF2-40B4-BE49-F238E27FC236}">
                <a16:creationId xmlns:a16="http://schemas.microsoft.com/office/drawing/2014/main" id="{15D803A5-5226-70B3-F2DE-95F777DD3608}"/>
              </a:ext>
            </a:extLst>
          </p:cNvPr>
          <p:cNvSpPr/>
          <p:nvPr/>
        </p:nvSpPr>
        <p:spPr>
          <a:xfrm>
            <a:off x="502920" y="1377635"/>
            <a:ext cx="11183112" cy="45421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我忍不住哈哈大笑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他听见我的笑声</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对我瞥一眼</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嗓音颤了一下</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他听出我的笑声</a:t>
            </a:r>
            <a:r>
              <a:rPr lang="en-US" altLang="zh-CN" sz="1800" b="0" i="0" u="sng">
                <a:solidFill>
                  <a:srgbClr val="000000"/>
                </a:solidFill>
                <a:latin typeface="Times New Roman" pitchFamily="34" charset="0"/>
                <a:ea typeface="KaiTi" pitchFamily="34" charset="-122"/>
                <a:cs typeface="Times New Roman" pitchFamily="34" charset="-120"/>
              </a:rPr>
              <a:t>，</a:t>
            </a:r>
            <a:r>
              <a:rPr lang="en-US" altLang="zh-CN" sz="1800" b="0" i="0" u="sng">
                <a:solidFill>
                  <a:srgbClr val="000000"/>
                </a:solidFill>
                <a:latin typeface="Times New Roman" pitchFamily="34" charset="0"/>
                <a:ea typeface="楷体" pitchFamily="34" charset="-122"/>
                <a:cs typeface="Times New Roman" pitchFamily="34" charset="-120"/>
              </a:rPr>
              <a:t>大概也认出我的皮</a:t>
            </a:r>
          </a:p>
          <a:p>
            <a:pPr latinLnBrk="1">
              <a:lnSpc>
                <a:spcPts val="3300"/>
              </a:lnSpc>
            </a:pPr>
            <a:r>
              <a:rPr lang="en-US" altLang="zh-CN" sz="1800" b="0" i="0" u="sng">
                <a:solidFill>
                  <a:srgbClr val="000000"/>
                </a:solidFill>
                <a:latin typeface="Times New Roman" pitchFamily="34" charset="0"/>
                <a:ea typeface="楷体" pitchFamily="34" charset="-122"/>
                <a:cs typeface="Times New Roman" pitchFamily="34" charset="-120"/>
              </a:rPr>
              <a:t>大衣了</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一刹那间</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他的背脊弯下去</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脸上顿时露出一副哭丧相</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说话声停住</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胳膊耷拉下去</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a:solidFill>
                  <a:srgbClr val="000000"/>
                </a:solidFill>
                <a:latin typeface="Times New Roman" pitchFamily="34" charset="0"/>
                <a:ea typeface="楷体" pitchFamily="34" charset="-122"/>
                <a:cs typeface="Times New Roman" pitchFamily="34" charset="-120"/>
              </a:rPr>
              <a:t>手心贴紧裤缝</a:t>
            </a:r>
            <a:r>
              <a:rPr lang="en-US" altLang="zh-CN" sz="1800" b="0" i="0" u="sng">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u="sng">
                <a:solidFill>
                  <a:srgbClr val="000000"/>
                </a:solidFill>
                <a:latin typeface="Times New Roman" pitchFamily="34" charset="0"/>
                <a:ea typeface="楷体" pitchFamily="34" charset="-122"/>
                <a:cs typeface="Times New Roman" pitchFamily="34" charset="-120"/>
              </a:rPr>
              <a:t>腿发软</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他的模样立刻全变了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我再也没有什么可怀疑的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这个人就是伊凡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卡皮统内奇</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就是我办公室里的工</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作人员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他坐在那儿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把小鼻子藏在兔毛里</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这时候我瞅着他的脸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这个猥琐而窝囊的小人物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我暗想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难道能说出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庸俗之辈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自由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之类的字眼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难道有这种事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是</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他居然说出来了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这种事没法叫人相信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然而又是真的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SimSun" panose="02010600030101010101" pitchFamily="2" charset="-122"/>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这个无聊的家伙</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经历过这样的事以后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看你还相信不相信这些变色龙的可怜相</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我是再也不相信了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得了吧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你骗不了我</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KaiTi" pitchFamily="34" charset="-122"/>
                <a:cs typeface="Times New Roman" pitchFamily="34" charset="-120"/>
              </a:rPr>
              <a:t>    </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注】</a:t>
            </a:r>
            <a:r>
              <a:rPr lang="en-US" altLang="zh-CN" sz="1800" b="0" i="0">
                <a:solidFill>
                  <a:srgbClr val="000000"/>
                </a:solidFill>
                <a:latin typeface="Times New Roman" pitchFamily="34" charset="0"/>
                <a:ea typeface="KaiTi" pitchFamily="34" charset="-122"/>
                <a:cs typeface="Times New Roman" pitchFamily="34" charset="-120"/>
              </a:rPr>
              <a:t>①incoɡnito</a:t>
            </a:r>
            <a:r>
              <a:rPr lang="en-US" altLang="zh-CN" sz="1800" b="0" i="0" dirty="0">
                <a:solidFill>
                  <a:srgbClr val="000000"/>
                </a:solidFill>
                <a:latin typeface="Times New Roman" pitchFamily="34" charset="0"/>
                <a:ea typeface="KaiTi" pitchFamily="34" charset="-122"/>
                <a:cs typeface="Times New Roman" pitchFamily="34" charset="-120"/>
              </a:rPr>
              <a:t>：拉丁语，隐姓埋名的人。②甘必大（1838—1882）：法国共和派政治家，法国总理。</a:t>
            </a:r>
            <a:endParaRPr lang="en-US" altLang="zh-CN" sz="1800" dirty="0"/>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选自《契诃夫文集》第2卷，汝龙译）</a:t>
            </a:r>
            <a:endParaRPr lang="en-US" altLang="zh-CN" dirty="0"/>
          </a:p>
        </p:txBody>
      </p:sp>
    </p:spTree>
    <p:extLst>
      <p:ext uri="{BB962C8B-B14F-4D97-AF65-F5344CB8AC3E}">
        <p14:creationId xmlns:p14="http://schemas.microsoft.com/office/powerpoint/2010/main" val="3638709056"/>
      </p:ext>
    </p:extLst>
  </p:cSld>
  <p:clrMapOvr>
    <a:masterClrMapping/>
  </p:clrMapOvr>
  <p:transition>
    <p:split dir="in"/>
  </p:transition>
</p:sld>
</file>

<file path=ppt/slides/slide82.xml><?xml version="1.0" encoding="utf-8"?>
<p:sld xmlns:a="http://schemas.openxmlformats.org/drawingml/2006/main" xmlns:r="http://schemas.openxmlformats.org/officeDocument/2006/relationships" xmlns:p="http://schemas.openxmlformats.org/presentationml/2006/main">
  <p:cSld name="Slide 59">
    <p:spTree>
      <p:nvGrpSpPr>
        <p:cNvPr id="1" name=""/>
        <p:cNvGrpSpPr/>
        <p:nvPr/>
      </p:nvGrpSpPr>
      <p:grpSpPr>
        <a:xfrm>
          <a:off x="0" y="0"/>
          <a:ext cx="0" cy="0"/>
          <a:chOff x="0" y="0"/>
          <a:chExt cx="0" cy="0"/>
        </a:xfrm>
      </p:grpSpPr>
      <p:sp>
        <p:nvSpPr>
          <p:cNvPr id="2" name="QM_8#b3322ca56?vcp=1&amp;pid=f40bd1298&amp;color=0,0,0&amp;vtp=1&amp;bt=1&amp;bbb=1"/>
          <p:cNvSpPr/>
          <p:nvPr/>
        </p:nvSpPr>
        <p:spPr>
          <a:xfrm>
            <a:off x="502920" y="1741521"/>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KaiTi" pitchFamily="34" charset="-122"/>
                <a:cs typeface="Times New Roman" pitchFamily="34" charset="-120"/>
              </a:rPr>
              <a:t>【人物建档】</a:t>
            </a:r>
            <a:endParaRPr lang="en-US" altLang="zh-CN" sz="1800" dirty="0"/>
          </a:p>
        </p:txBody>
      </p:sp>
      <p:sp>
        <p:nvSpPr>
          <p:cNvPr id="3" name="QB_9_BD.111_1#3fd0a0845?sp=1&amp;vcp=1&amp;pid=b3322ca56&amp;color=0,0,0&amp;vtp=1&amp;bbb=1"/>
          <p:cNvSpPr/>
          <p:nvPr/>
        </p:nvSpPr>
        <p:spPr>
          <a:xfrm>
            <a:off x="502920" y="2098963"/>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5.阅读小说，将小说人物档案（01号）补充完整。（3分）</a:t>
            </a:r>
            <a:endParaRPr lang="en-US" altLang="zh-CN" sz="1800" dirty="0"/>
          </a:p>
        </p:txBody>
      </p:sp>
      <p:graphicFrame>
        <p:nvGraphicFramePr>
          <p:cNvPr id="60" name="QB_9_BD.111_2#3fd0a0845?colgroup=3,43&amp;vcp=1&amp;pid=b3322ca56&amp;color=0,0,0&amp;vtp=1&amp;bbb=1&amp;hb=1"/>
          <p:cNvGraphicFramePr>
            <a:graphicFrameLocks noGrp="1"/>
          </p:cNvGraphicFramePr>
          <p:nvPr>
            <p:extLst>
              <p:ext uri="{D42A27DB-BD31-4B8C-83A1-F6EECF244321}">
                <p14:modId xmlns:p14="http://schemas.microsoft.com/office/powerpoint/2010/main" val="2020723134"/>
              </p:ext>
            </p:extLst>
          </p:nvPr>
        </p:nvGraphicFramePr>
        <p:xfrm>
          <a:off x="502920" y="2590643"/>
          <a:ext cx="11137392" cy="2967165"/>
        </p:xfrm>
        <a:graphic>
          <a:graphicData uri="http://schemas.openxmlformats.org/drawingml/2006/table">
            <a:tbl>
              <a:tblPr/>
              <a:tblGrid>
                <a:gridCol w="978408">
                  <a:extLst>
                    <a:ext uri="{9D8B030D-6E8A-4147-A177-3AD203B41FA5}">
                      <a16:colId xmlns:a16="http://schemas.microsoft.com/office/drawing/2014/main" val="20000"/>
                    </a:ext>
                  </a:extLst>
                </a:gridCol>
                <a:gridCol w="8531352">
                  <a:extLst>
                    <a:ext uri="{9D8B030D-6E8A-4147-A177-3AD203B41FA5}">
                      <a16:colId xmlns:a16="http://schemas.microsoft.com/office/drawing/2014/main" val="20001"/>
                    </a:ext>
                  </a:extLst>
                </a:gridCol>
                <a:gridCol w="1627632">
                  <a:extLst>
                    <a:ext uri="{9D8B030D-6E8A-4147-A177-3AD203B41FA5}">
                      <a16:colId xmlns:a16="http://schemas.microsoft.com/office/drawing/2014/main" val="20002"/>
                    </a:ext>
                  </a:extLst>
                </a:gridCol>
              </a:tblGrid>
              <a:tr h="389827">
                <a:tc rowSpan="2">
                  <a:txBody>
                    <a:bodyPr/>
                    <a:lstStyle/>
                    <a:p>
                      <a:pPr marL="0" indent="0" algn="ctr" latinLnBrk="1" hangingPunct="0">
                        <a:lnSpc>
                          <a:spcPts val="2900"/>
                        </a:lnSpc>
                      </a:pPr>
                      <a:r>
                        <a:rPr lang="en-US" altLang="zh-CN" sz="1800" b="1" i="0">
                          <a:solidFill>
                            <a:srgbClr val="000000"/>
                          </a:solidFill>
                          <a:latin typeface="Times New Roman" pitchFamily="34" charset="0"/>
                          <a:ea typeface="微软雅黑" pitchFamily="34" charset="-122"/>
                          <a:cs typeface="Times New Roman" pitchFamily="34" charset="-120"/>
                        </a:rPr>
                        <a:t>小说人</a:t>
                      </a:r>
                    </a:p>
                    <a:p>
                      <a:pPr marL="0" indent="0" algn="ctr" latinLnBrk="1" hangingPunct="0">
                        <a:lnSpc>
                          <a:spcPts val="2900"/>
                        </a:lnSpc>
                      </a:pPr>
                      <a:r>
                        <a:rPr lang="en-US" altLang="zh-CN" sz="1800" b="1" i="0">
                          <a:solidFill>
                            <a:srgbClr val="000000"/>
                          </a:solidFill>
                          <a:latin typeface="Times New Roman" pitchFamily="34" charset="0"/>
                          <a:ea typeface="微软雅黑" pitchFamily="34" charset="-122"/>
                          <a:cs typeface="Times New Roman" pitchFamily="34" charset="-120"/>
                        </a:rPr>
                        <a:t>物档案</a:t>
                      </a:r>
                    </a:p>
                    <a:p>
                      <a:pPr marL="0" indent="0" algn="ctr" latinLnBrk="1" hangingPunct="0">
                        <a:lnSpc>
                          <a:spcPts val="2900"/>
                        </a:lnSpc>
                      </a:pPr>
                      <a:r>
                        <a:rPr lang="en-US" altLang="zh-CN" sz="1800" b="1" i="0">
                          <a:solidFill>
                            <a:srgbClr val="000000"/>
                          </a:solidFill>
                          <a:latin typeface="Times New Roman" pitchFamily="34" charset="0"/>
                          <a:ea typeface="微软雅黑" pitchFamily="34" charset="-122"/>
                          <a:cs typeface="Times New Roman" pitchFamily="34" charset="-120"/>
                        </a:rPr>
                        <a:t>（01</a:t>
                      </a:r>
                    </a:p>
                    <a:p>
                      <a:pPr marL="0" lvl="0" indent="0" algn="ctr" latinLnBrk="1" hangingPunct="0">
                        <a:lnSpc>
                          <a:spcPts val="2700"/>
                        </a:lnSpc>
                      </a:pPr>
                      <a:r>
                        <a:rPr lang="en-US" altLang="zh-CN" sz="1800" b="1" i="0">
                          <a:solidFill>
                            <a:srgbClr val="000000"/>
                          </a:solidFill>
                          <a:latin typeface="Times New Roman" pitchFamily="34" charset="0"/>
                          <a:ea typeface="微软雅黑" pitchFamily="34" charset="-122"/>
                          <a:cs typeface="Times New Roman" pitchFamily="34" charset="-120"/>
                        </a:rPr>
                        <a:t>号</a:t>
                      </a:r>
                      <a:r>
                        <a:rPr lang="en-US" altLang="zh-CN" sz="1800" b="1" i="0" dirty="0">
                          <a:solidFill>
                            <a:srgbClr val="00000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dirty="0">
                          <a:solidFill>
                            <a:srgbClr val="000000"/>
                          </a:solidFill>
                          <a:latin typeface="Times New Roman" pitchFamily="34" charset="0"/>
                          <a:ea typeface="微软雅黑" pitchFamily="34" charset="-122"/>
                          <a:cs typeface="Times New Roman" pitchFamily="34" charset="-120"/>
                        </a:rPr>
                        <a:t>伊凡·卡皮统内奇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2577338">
                <a:tc vMerge="1">
                  <a:txBody>
                    <a:bodyPr/>
                    <a:lstStyle/>
                    <a:p>
                      <a:endParaRPr lang="zh-CN"/>
                    </a:p>
                  </a:txBody>
                  <a:tcPr/>
                </a:tc>
                <a:tc>
                  <a:txBody>
                    <a:bodyPr/>
                    <a:lstStyle/>
                    <a:p>
                      <a:pPr marL="0" indent="0" algn="l" latinLnBrk="1" hangingPunct="0">
                        <a:lnSpc>
                          <a:spcPts val="2900"/>
                        </a:lnSpc>
                      </a:pPr>
                      <a:r>
                        <a:rPr lang="en-US" altLang="zh-CN" sz="1800" b="0" i="0" dirty="0">
                          <a:solidFill>
                            <a:srgbClr val="000000"/>
                          </a:solidFill>
                          <a:latin typeface="Times New Roman" pitchFamily="34" charset="0"/>
                          <a:ea typeface="微软雅黑" pitchFamily="34" charset="-122"/>
                          <a:cs typeface="Times New Roman" pitchFamily="34" charset="-120"/>
                        </a:rPr>
                        <a:t>出处：俄国作家契诃夫《合二而一》</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身份</a:t>
                      </a:r>
                      <a:r>
                        <a:rPr lang="en-US" altLang="zh-CN" sz="1800" b="0" i="0" dirty="0">
                          <a:solidFill>
                            <a:srgbClr val="000000"/>
                          </a:solidFill>
                          <a:latin typeface="Times New Roman" pitchFamily="34" charset="0"/>
                          <a:ea typeface="微软雅黑" pitchFamily="34" charset="-122"/>
                          <a:cs typeface="Times New Roman" pitchFamily="34" charset="-120"/>
                        </a:rPr>
                        <a:t>：小公务员</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外貌特征</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1）</a:t>
                      </a:r>
                      <a:r>
                        <a:rPr lang="en-US" altLang="zh-CN" sz="1800" i="0">
                          <a:solidFill>
                            <a:srgbClr val="000000"/>
                          </a:solidFill>
                          <a:latin typeface="SimSun" pitchFamily="34" charset="0"/>
                          <a:ea typeface="SimSun" pitchFamily="34" charset="-122"/>
                          <a:cs typeface="SimSun" pitchFamily="34" charset="-120"/>
                        </a:rPr>
                        <a:t>_______________________________________________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1分）</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相关事件</a:t>
                      </a:r>
                      <a:r>
                        <a:rPr lang="en-US" altLang="zh-CN" sz="1800" b="0" i="0" dirty="0">
                          <a:solidFill>
                            <a:srgbClr val="000000"/>
                          </a:solidFill>
                          <a:latin typeface="Times New Roman" pitchFamily="34" charset="0"/>
                          <a:ea typeface="微软雅黑" pitchFamily="34" charset="-122"/>
                          <a:cs typeface="Times New Roman" pitchFamily="34" charset="-120"/>
                        </a:rPr>
                        <a:t>：在公共马车车厢内高声谈论政治</a:t>
                      </a:r>
                      <a:r>
                        <a:rPr lang="en-US" altLang="zh-CN" sz="1800" b="0" i="0" spc="-10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举止随便</a:t>
                      </a:r>
                      <a:r>
                        <a:rPr lang="en-US" altLang="zh-CN" sz="1800" b="0" i="0" spc="-10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看到上级后又变回在办公</a:t>
                      </a:r>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室的可怜模样</a:t>
                      </a:r>
                      <a:endParaRPr lang="en-US" altLang="zh-CN" sz="1200" dirty="0"/>
                    </a:p>
                    <a:p>
                      <a:pPr marL="0" indent="0" algn="l" latinLnBrk="1" hangingPunct="0">
                        <a:lnSpc>
                          <a:spcPts val="2900"/>
                        </a:lnSpc>
                      </a:pPr>
                      <a:r>
                        <a:rPr lang="en-US" altLang="zh-CN" sz="1800" b="0" i="0">
                          <a:solidFill>
                            <a:srgbClr val="000000"/>
                          </a:solidFill>
                          <a:latin typeface="Times New Roman" pitchFamily="34" charset="0"/>
                          <a:ea typeface="微软雅黑" pitchFamily="34" charset="-122"/>
                          <a:cs typeface="Times New Roman" pitchFamily="34" charset="-120"/>
                        </a:rPr>
                        <a:t>人物性格</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2）</a:t>
                      </a:r>
                      <a:r>
                        <a:rPr lang="en-US" altLang="zh-CN" sz="1800" i="0">
                          <a:solidFill>
                            <a:srgbClr val="000000"/>
                          </a:solidFill>
                          <a:latin typeface="SimSun" pitchFamily="34" charset="0"/>
                          <a:ea typeface="SimSun" pitchFamily="34" charset="-122"/>
                          <a:cs typeface="SimSun" pitchFamily="34" charset="-120"/>
                        </a:rPr>
                        <a:t>__________________________________________________________</a:t>
                      </a:r>
                    </a:p>
                    <a:p>
                      <a:pPr marL="0" lvl="0" indent="0" algn="l" latinLnBrk="1" hangingPunct="0">
                        <a:lnSpc>
                          <a:spcPts val="2700"/>
                        </a:lnSpc>
                      </a:pPr>
                      <a:r>
                        <a:rPr lang="en-US" altLang="zh-CN" sz="1800" i="0">
                          <a:solidFill>
                            <a:srgbClr val="000000"/>
                          </a:solidFill>
                          <a:latin typeface="SimSun" pitchFamily="34" charset="0"/>
                          <a:ea typeface="SimSun" pitchFamily="34" charset="-122"/>
                          <a:cs typeface="SimSun" pitchFamily="34" charset="-120"/>
                        </a:rPr>
                        <a:t>________________</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微软雅黑" pitchFamily="34" charset="-122"/>
                          <a:cs typeface="Times New Roman" pitchFamily="34" charset="-120"/>
                        </a:rPr>
                        <a:t>2分）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6400"/>
                        </a:lnSpc>
                      </a:pPr>
                      <a:r>
                        <a:rPr lang="en-US" altLang="zh-CN" sz="91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a:t>
                      </a:r>
                    </a:p>
                    <a:p>
                      <a:pPr algn="ctr" latinLnBrk="1" hangingPunct="0">
                        <a:lnSpc>
                          <a:spcPct val="150000"/>
                        </a:lnSpc>
                      </a:pP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5" name="QB_9_BD.111_3#3fd0a0845.table_image?tii=1&amp;vcp=1&amp;pid=b3322ca5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22408" y="3231295"/>
            <a:ext cx="1408176"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9_AN.112_1#3fd0a0845.blank?vcp=1&amp;pid=b3322ca56&amp;color=0,0,0&amp;vpa=25&amp;vtp=1&amp;bbb=1"/>
          <p:cNvSpPr/>
          <p:nvPr/>
        </p:nvSpPr>
        <p:spPr>
          <a:xfrm>
            <a:off x="3273384" y="3717896"/>
            <a:ext cx="5310188" cy="316040"/>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Times New Roman" pitchFamily="34" charset="0"/>
                <a:ea typeface="微软雅黑" pitchFamily="34" charset="-122"/>
                <a:cs typeface="Times New Roman" pitchFamily="34" charset="-120"/>
              </a:rPr>
              <a:t>身材矮小，穿短小的兔皮大衣，猥琐而窝囊（1分）</a:t>
            </a:r>
            <a:endParaRPr lang="en-US" altLang="zh-CN" dirty="0"/>
          </a:p>
        </p:txBody>
      </p:sp>
      <p:sp>
        <p:nvSpPr>
          <p:cNvPr id="7" name="QB_9_AN.113_1#3fd0a0845.blank?vcp=1&amp;pid=b3322ca56&amp;color=0,0,0&amp;vpa=26&amp;vtp=1&amp;bbb=1&amp;hb=1"/>
          <p:cNvSpPr/>
          <p:nvPr/>
        </p:nvSpPr>
        <p:spPr>
          <a:xfrm>
            <a:off x="1553328" y="4822796"/>
            <a:ext cx="8404352" cy="682943"/>
          </a:xfrm>
          <a:prstGeom prst="rect">
            <a:avLst/>
          </a:prstGeom>
          <a:noFill/>
          <a:ln/>
        </p:spPr>
        <p:txBody>
          <a:bodyPr wrap="square" lIns="0" tIns="0" rIns="0" bIns="0" rtlCol="0" anchor="t"/>
          <a:lstStyle/>
          <a:p>
            <a:pPr latinLnBrk="1">
              <a:lnSpc>
                <a:spcPct val="130000"/>
              </a:lnSpc>
            </a:pPr>
            <a:r>
              <a:rPr lang="en-US" altLang="zh-CN" b="1" i="0">
                <a:solidFill>
                  <a:srgbClr val="FF0000"/>
                </a:solidFill>
                <a:latin typeface="SimSun" panose="02010600030101010101" pitchFamily="2" charset="-122"/>
                <a:ea typeface="微软雅黑" pitchFamily="34" charset="-122"/>
                <a:cs typeface="Times New Roman" pitchFamily="34" charset="-120"/>
              </a:rPr>
              <a:t>                </a:t>
            </a:r>
            <a:r>
              <a:rPr lang="en-US" altLang="zh-CN" b="1" i="0">
                <a:solidFill>
                  <a:srgbClr val="FF0000"/>
                </a:solidFill>
                <a:latin typeface="Times New Roman" pitchFamily="34" charset="0"/>
                <a:ea typeface="微软雅黑" pitchFamily="34" charset="-122"/>
                <a:cs typeface="Times New Roman" pitchFamily="34" charset="-120"/>
              </a:rPr>
              <a:t>具有双重人格</a:t>
            </a:r>
            <a:r>
              <a:rPr lang="en-US" altLang="zh-CN" b="1" i="0" dirty="0">
                <a:solidFill>
                  <a:srgbClr val="FF0000"/>
                </a:solidFill>
                <a:latin typeface="Times New Roman" pitchFamily="34" charset="0"/>
                <a:ea typeface="微软雅黑" pitchFamily="34" charset="-122"/>
                <a:cs typeface="Times New Roman" pitchFamily="34" charset="-120"/>
              </a:rPr>
              <a:t>。在办公室，猥琐窝囊；在外人面前，</a:t>
            </a:r>
            <a:r>
              <a:rPr lang="en-US" altLang="zh-CN" b="1" i="0">
                <a:solidFill>
                  <a:srgbClr val="FF0000"/>
                </a:solidFill>
                <a:latin typeface="Times New Roman" pitchFamily="34" charset="0"/>
                <a:ea typeface="微软雅黑" pitchFamily="34" charset="-122"/>
                <a:cs typeface="Times New Roman" pitchFamily="34" charset="-120"/>
              </a:rPr>
              <a:t>言谈自信，举止随便</a:t>
            </a:r>
            <a:r>
              <a:rPr lang="en-US" altLang="zh-CN" b="1" i="0" dirty="0">
                <a:solidFill>
                  <a:srgbClr val="FF0000"/>
                </a:solidFill>
                <a:latin typeface="Times New Roman" pitchFamily="34" charset="0"/>
                <a:ea typeface="微软雅黑" pitchFamily="34" charset="-122"/>
                <a:cs typeface="Times New Roman" pitchFamily="34" charset="-120"/>
              </a:rPr>
              <a:t>（2分）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60">
    <p:spTree>
      <p:nvGrpSpPr>
        <p:cNvPr id="1" name=""/>
        <p:cNvGrpSpPr/>
        <p:nvPr/>
      </p:nvGrpSpPr>
      <p:grpSpPr>
        <a:xfrm>
          <a:off x="0" y="0"/>
          <a:ext cx="0" cy="0"/>
          <a:chOff x="0" y="0"/>
          <a:chExt cx="0" cy="0"/>
        </a:xfrm>
      </p:grpSpPr>
      <p:sp>
        <p:nvSpPr>
          <p:cNvPr id="2" name="P_9#0045d73c8?vcp=1&amp;pid=b3322ca56&amp;color=0,0,0&amp;mp=1&amp;vtp=1&amp;bt=1&amp;bbb=1"/>
          <p:cNvSpPr/>
          <p:nvPr/>
        </p:nvSpPr>
        <p:spPr>
          <a:xfrm>
            <a:off x="502920" y="1607124"/>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Times New Roman" pitchFamily="34" charset="0"/>
                <a:ea typeface="微软雅黑" pitchFamily="34" charset="-122"/>
                <a:cs typeface="Times New Roman" pitchFamily="34" charset="-120"/>
              </a:rPr>
              <a:t>【讨论交流】</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为</a:t>
            </a:r>
            <a:r>
              <a:rPr lang="en-US" altLang="zh-CN" sz="1800" b="0" i="0">
                <a:solidFill>
                  <a:srgbClr val="000000"/>
                </a:solidFill>
                <a:latin typeface="Times New Roman" pitchFamily="34" charset="0"/>
                <a:ea typeface="微软雅黑" pitchFamily="34" charset="-122"/>
                <a:cs typeface="Times New Roman" pitchFamily="34" charset="-120"/>
              </a:rPr>
              <a:t>完成词条</a:t>
            </a:r>
            <a:r>
              <a:rPr lang="en-US" altLang="zh-CN" sz="1800" b="0" i="0" dirty="0">
                <a:solidFill>
                  <a:srgbClr val="000000"/>
                </a:solidFill>
                <a:latin typeface="Times New Roman" pitchFamily="34" charset="0"/>
                <a:ea typeface="微软雅黑" pitchFamily="34" charset="-122"/>
                <a:cs typeface="Times New Roman" pitchFamily="34" charset="-120"/>
              </a:rPr>
              <a:t>“变色龙”的撰写，同学们展开讨论。</a:t>
            </a:r>
            <a:endParaRPr lang="en-US" altLang="zh-CN" sz="1800" dirty="0"/>
          </a:p>
        </p:txBody>
      </p:sp>
      <p:sp>
        <p:nvSpPr>
          <p:cNvPr id="3" name="QO_9_BD.114_1#1ab5775e6?vcp=1&amp;pid=b3322ca56&amp;color=0,0,0&amp;vtp=1&amp;bbb=1"/>
          <p:cNvSpPr/>
          <p:nvPr/>
        </p:nvSpPr>
        <p:spPr>
          <a:xfrm>
            <a:off x="502920" y="243027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6.同学建议：小说中的“动词”能传神地刻画人物，我们一起去品味吧！赏析画线句，分享你的体会。（4分）</a:t>
            </a:r>
            <a:endParaRPr lang="en-US" altLang="zh-CN" sz="1800" dirty="0"/>
          </a:p>
        </p:txBody>
      </p:sp>
      <p:sp>
        <p:nvSpPr>
          <p:cNvPr id="4" name="QO_9_AN.115_1#1ab5775e6?vcp=1&amp;pid=b3322ca56&amp;color=0,0,0&amp;vtp=1&amp;bbb=1&amp;hb=1"/>
          <p:cNvSpPr/>
          <p:nvPr/>
        </p:nvSpPr>
        <p:spPr>
          <a:xfrm>
            <a:off x="502920" y="2838071"/>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“颤”字形象地写出了卡皮统内奇见到“我”之后嗓音的变化，折射其内心的震惊。“弯”“停”“耷拉</a:t>
            </a:r>
            <a:r>
              <a:rPr lang="en-US" altLang="zh-CN" sz="1800" b="1" i="0">
                <a:solidFill>
                  <a:srgbClr val="FF0000"/>
                </a:solidFill>
                <a:latin typeface="Times New Roman" pitchFamily="34" charset="0"/>
                <a:ea typeface="微软雅黑" pitchFamily="34" charset="-122"/>
                <a:cs typeface="Times New Roman" pitchFamily="34" charset="-120"/>
              </a:rPr>
              <a:t>”等动</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作刻画了卡皮统内奇看到</a:t>
            </a:r>
            <a:r>
              <a:rPr lang="en-US" altLang="zh-CN" sz="1800" b="1" i="0" dirty="0">
                <a:solidFill>
                  <a:srgbClr val="FF0000"/>
                </a:solidFill>
                <a:latin typeface="Times New Roman" pitchFamily="34" charset="0"/>
                <a:ea typeface="微软雅黑" pitchFamily="34" charset="-122"/>
                <a:cs typeface="Times New Roman" pitchFamily="34" charset="-120"/>
              </a:rPr>
              <a:t>“我”之后的瞬间变化。他从自由随意一下子变成畏惧窝囊的模样，</a:t>
            </a:r>
            <a:r>
              <a:rPr lang="en-US" altLang="zh-CN" sz="1800" b="1" i="0">
                <a:solidFill>
                  <a:srgbClr val="FF0000"/>
                </a:solidFill>
                <a:latin typeface="Times New Roman" pitchFamily="34" charset="0"/>
                <a:ea typeface="微软雅黑" pitchFamily="34" charset="-122"/>
                <a:cs typeface="Times New Roman" pitchFamily="34" charset="-120"/>
              </a:rPr>
              <a:t>表现出他反复无常，</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狡猾善变的性格特点</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
        <p:nvSpPr>
          <p:cNvPr id="5" name="QO_9_BD.116_1#ea7aedcd4?vcp=1&amp;pid=b3322ca56&amp;color=0,0,0&amp;vtp=1&amp;bbb=1&amp;hb=1"/>
          <p:cNvSpPr/>
          <p:nvPr/>
        </p:nvSpPr>
        <p:spPr>
          <a:xfrm>
            <a:off x="502920" y="4082671"/>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7.同学提问：文中的伊凡·卡皮统内奇和《变色龙》中的奥楚蔑洛夫都是“变色龙</a:t>
            </a:r>
            <a:r>
              <a:rPr lang="en-US" altLang="zh-CN" sz="1800" b="0" i="0">
                <a:solidFill>
                  <a:srgbClr val="000000"/>
                </a:solidFill>
                <a:latin typeface="Times New Roman" pitchFamily="34" charset="0"/>
                <a:ea typeface="微软雅黑" pitchFamily="34" charset="-122"/>
                <a:cs typeface="Times New Roman" pitchFamily="34" charset="-120"/>
              </a:rPr>
              <a:t>”，作者对他们的情感态度一样</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吗</a:t>
            </a:r>
            <a:r>
              <a:rPr lang="en-US" altLang="zh-CN" b="0" i="0" dirty="0">
                <a:solidFill>
                  <a:srgbClr val="000000"/>
                </a:solidFill>
                <a:latin typeface="Times New Roman" pitchFamily="34" charset="0"/>
                <a:ea typeface="微软雅黑" pitchFamily="34" charset="-122"/>
                <a:cs typeface="Times New Roman" pitchFamily="34" charset="-120"/>
              </a:rPr>
              <a:t>？请结合小说内容做出解答。（5分）</a:t>
            </a:r>
            <a:endParaRPr lang="en-US" altLang="zh-CN" dirty="0"/>
          </a:p>
        </p:txBody>
      </p:sp>
      <p:sp>
        <p:nvSpPr>
          <p:cNvPr id="6" name="QO_9_AN.117_1#ea7aedcd4?vcp=1&amp;pid=b3322ca56&amp;color=0,0,0&amp;vtp=1&amp;bbb=1&amp;hb=1"/>
          <p:cNvSpPr/>
          <p:nvPr/>
        </p:nvSpPr>
        <p:spPr>
          <a:xfrm>
            <a:off x="502920" y="4902456"/>
            <a:ext cx="11183112" cy="773240"/>
          </a:xfrm>
          <a:prstGeom prst="rect">
            <a:avLst/>
          </a:prstGeom>
          <a:noFill/>
          <a:ln/>
        </p:spPr>
        <p:txBody>
          <a:bodyPr wrap="none" lIns="0" tIns="0" rIns="0" bIns="0" rtlCol="0" anchor="t"/>
          <a:lstStyle/>
          <a:p>
            <a:pPr algn="l" latinLnBrk="1">
              <a:lnSpc>
                <a:spcPts val="3300"/>
              </a:lnSpc>
            </a:pPr>
            <a:r>
              <a:rPr lang="en-US" altLang="zh-CN" sz="1800" b="1" i="0" spc="-50" dirty="0">
                <a:solidFill>
                  <a:srgbClr val="FF0000"/>
                </a:solidFill>
                <a:latin typeface="Times New Roman" pitchFamily="34" charset="0"/>
                <a:ea typeface="微软雅黑" pitchFamily="34" charset="-122"/>
                <a:cs typeface="Times New Roman" pitchFamily="34" charset="-120"/>
              </a:rPr>
              <a:t>【答案】</a:t>
            </a:r>
            <a:r>
              <a:rPr lang="en-US" altLang="zh-CN" sz="1800" b="1" i="0" spc="-50" dirty="0">
                <a:solidFill>
                  <a:srgbClr val="FF0000"/>
                </a:solidFill>
                <a:latin typeface="SimSun" pitchFamily="34" charset="0"/>
                <a:ea typeface="SimSun" pitchFamily="34" charset="-122"/>
                <a:cs typeface="SimSun" pitchFamily="34" charset="-120"/>
              </a:rPr>
              <a:t> </a:t>
            </a:r>
            <a:r>
              <a:rPr lang="en-US" altLang="zh-CN" sz="1800" b="1" i="0" spc="-50" dirty="0">
                <a:solidFill>
                  <a:srgbClr val="FF0000"/>
                </a:solidFill>
                <a:latin typeface="Times New Roman" pitchFamily="34" charset="0"/>
                <a:ea typeface="微软雅黑" pitchFamily="34" charset="-122"/>
                <a:cs typeface="Times New Roman" pitchFamily="34" charset="-120"/>
              </a:rPr>
              <a:t>不一样。警官奥楚蔑洛夫对上谄媚，对下欺压，契诃夫对他的势利虚伪更多是嘲讽、批判</a:t>
            </a:r>
            <a:r>
              <a:rPr lang="en-US" altLang="zh-CN" sz="1800" b="1" i="0" spc="-50">
                <a:solidFill>
                  <a:srgbClr val="FF0000"/>
                </a:solidFill>
                <a:latin typeface="Times New Roman" pitchFamily="34" charset="0"/>
                <a:ea typeface="微软雅黑" pitchFamily="34" charset="-122"/>
                <a:cs typeface="Times New Roman" pitchFamily="34" charset="-120"/>
              </a:rPr>
              <a:t>；但是卡皮统</a:t>
            </a:r>
          </a:p>
          <a:p>
            <a:pPr latinLnBrk="1">
              <a:lnSpc>
                <a:spcPts val="3100"/>
              </a:lnSpc>
            </a:pPr>
            <a:r>
              <a:rPr lang="en-US" altLang="zh-CN" b="1" i="0" spc="-50">
                <a:solidFill>
                  <a:srgbClr val="FF0000"/>
                </a:solidFill>
                <a:latin typeface="Times New Roman" pitchFamily="34" charset="0"/>
                <a:ea typeface="微软雅黑" pitchFamily="34" charset="-122"/>
                <a:cs typeface="Times New Roman" pitchFamily="34" charset="-120"/>
              </a:rPr>
              <a:t>内奇对上怯懦</a:t>
            </a:r>
            <a:r>
              <a:rPr lang="en-US" altLang="zh-CN" b="1" i="0" spc="-50" dirty="0">
                <a:solidFill>
                  <a:srgbClr val="FF0000"/>
                </a:solidFill>
                <a:latin typeface="Times New Roman" pitchFamily="34" charset="0"/>
                <a:ea typeface="微软雅黑" pitchFamily="34" charset="-122"/>
                <a:cs typeface="Times New Roman" pitchFamily="34" charset="-120"/>
              </a:rPr>
              <a:t>，对下只是想挺直腰杆，做“自由人”，契诃夫对他的“双重人格”在嘲讽中又多了一份同情。（5分）</a:t>
            </a:r>
            <a:endParaRPr lang="en-US" altLang="zh-CN"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Effect transition="in" filter="wipe(left)">
                                      <p:cBhvr>
                                        <p:cTn id="21" dur="500"/>
                                        <p:tgtEl>
                                          <p:spTgt spid="6">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wipe(left)">
                                      <p:cBhvr>
                                        <p:cTn id="24" dur="500"/>
                                        <p:tgtEl>
                                          <p:spTgt spid="6">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wipe(left)">
                                      <p:cBhvr>
                                        <p:cTn id="2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61">
    <p:spTree>
      <p:nvGrpSpPr>
        <p:cNvPr id="1" name=""/>
        <p:cNvGrpSpPr/>
        <p:nvPr/>
      </p:nvGrpSpPr>
      <p:grpSpPr>
        <a:xfrm>
          <a:off x="0" y="0"/>
          <a:ext cx="0" cy="0"/>
          <a:chOff x="0" y="0"/>
          <a:chExt cx="0" cy="0"/>
        </a:xfrm>
      </p:grpSpPr>
      <p:sp>
        <p:nvSpPr>
          <p:cNvPr id="2" name="QO_9_BD.118_1#6f5f53e8e?sp=1&amp;vcp=1&amp;pid=b3322ca56&amp;color=0,0,0&amp;mp=1&amp;vtp=1&amp;bt=1&amp;bbb=1"/>
          <p:cNvSpPr/>
          <p:nvPr/>
        </p:nvSpPr>
        <p:spPr>
          <a:xfrm>
            <a:off x="502920" y="2025049"/>
            <a:ext cx="11183112" cy="7658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8.同学补充：其他名著中也有“变色龙”式的人物。根据你的阅读积累，选择一位合适的人物进行阐述。（4分）</a:t>
            </a:r>
            <a:endParaRPr lang="en-US" altLang="zh-CN" sz="1800" dirty="0"/>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温</a:t>
            </a:r>
            <a:r>
              <a:rPr lang="en-US" altLang="zh-CN" sz="1800" b="0" i="0">
                <a:solidFill>
                  <a:srgbClr val="000000"/>
                </a:solidFill>
                <a:latin typeface="Times New Roman" pitchFamily="34" charset="0"/>
                <a:ea typeface="楷体" pitchFamily="34" charset="-122"/>
                <a:cs typeface="Times New Roman" pitchFamily="34" charset="-120"/>
              </a:rPr>
              <a:t>馨提示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儒林外史</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红岩</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
        <p:nvSpPr>
          <p:cNvPr id="3" name="QO_9_AN.119_1#6f5f53e8e?vcp=1&amp;pid=b3322ca56&amp;color=0,0,0&amp;vtp=1&amp;bbb=1&amp;hb=1"/>
          <p:cNvSpPr/>
          <p:nvPr/>
        </p:nvSpPr>
        <p:spPr>
          <a:xfrm>
            <a:off x="502920" y="2844961"/>
            <a:ext cx="11183112" cy="24496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【示例一】《红岩》中的甫志高。阐述：甫志高一开始是作为我党的联络人员出现</a:t>
            </a:r>
            <a:r>
              <a:rPr lang="en-US" altLang="zh-CN" sz="1800" b="1" i="0">
                <a:solidFill>
                  <a:srgbClr val="FF0000"/>
                </a:solidFill>
                <a:latin typeface="Times New Roman" pitchFamily="34" charset="0"/>
                <a:ea typeface="微软雅黑" pitchFamily="34" charset="-122"/>
                <a:cs typeface="Times New Roman" pitchFamily="34" charset="-120"/>
              </a:rPr>
              <a:t>，与同志们一起传播革命思</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想</a:t>
            </a:r>
            <a:r>
              <a:rPr lang="en-US" altLang="zh-CN" sz="1800" b="1" i="0" dirty="0">
                <a:solidFill>
                  <a:srgbClr val="FF0000"/>
                </a:solidFill>
                <a:latin typeface="Times New Roman" pitchFamily="34" charset="0"/>
                <a:ea typeface="微软雅黑" pitchFamily="34" charset="-122"/>
                <a:cs typeface="Times New Roman" pitchFamily="34" charset="-120"/>
              </a:rPr>
              <a:t>。他被捕后，革命信仰不再坚定，面对敌人的威逼利诱，很快就选择了叛变，成为敌人的走狗</a:t>
            </a:r>
            <a:r>
              <a:rPr lang="en-US" altLang="zh-CN" sz="1800" b="1" i="0">
                <a:solidFill>
                  <a:srgbClr val="FF0000"/>
                </a:solidFill>
                <a:latin typeface="Times New Roman" pitchFamily="34" charset="0"/>
                <a:ea typeface="微软雅黑" pitchFamily="34" charset="-122"/>
                <a:cs typeface="Times New Roman" pitchFamily="34" charset="-120"/>
              </a:rPr>
              <a:t>。他的行为充</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分展示了一个变色龙式人物的特点</a:t>
            </a:r>
            <a:r>
              <a:rPr lang="en-US" altLang="zh-CN" sz="1800" b="1"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示例二】《儒林外史》中的胡屠户。阐述：他在范进中举前后的态度截然不同。范进中举前</a:t>
            </a:r>
            <a:r>
              <a:rPr lang="en-US" altLang="zh-CN" sz="1800" b="1" i="0">
                <a:solidFill>
                  <a:srgbClr val="FF0000"/>
                </a:solidFill>
                <a:latin typeface="Times New Roman" pitchFamily="34" charset="0"/>
                <a:ea typeface="微软雅黑" pitchFamily="34" charset="-122"/>
                <a:cs typeface="Times New Roman" pitchFamily="34" charset="-120"/>
              </a:rPr>
              <a:t>，胡屠户对他极</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为不屑</a:t>
            </a:r>
            <a:r>
              <a:rPr lang="en-US" altLang="zh-CN" sz="1800" b="1" i="0" dirty="0">
                <a:solidFill>
                  <a:srgbClr val="FF0000"/>
                </a:solidFill>
                <a:latin typeface="Times New Roman" pitchFamily="34" charset="0"/>
                <a:ea typeface="微软雅黑" pitchFamily="34" charset="-122"/>
                <a:cs typeface="Times New Roman" pitchFamily="34" charset="-120"/>
              </a:rPr>
              <a:t>，骂他是没用的人。范进向他借钱时，他不仅不借，反而侮辱范进。范进中举后，</a:t>
            </a:r>
            <a:r>
              <a:rPr lang="en-US" altLang="zh-CN" sz="1800" b="1" i="0">
                <a:solidFill>
                  <a:srgbClr val="FF0000"/>
                </a:solidFill>
                <a:latin typeface="Times New Roman" pitchFamily="34" charset="0"/>
                <a:ea typeface="微软雅黑" pitchFamily="34" charset="-122"/>
                <a:cs typeface="Times New Roman" pitchFamily="34" charset="-120"/>
              </a:rPr>
              <a:t>他的态度立刻转变，</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对范进夸赞有加</a:t>
            </a:r>
            <a:r>
              <a:rPr lang="en-US" altLang="zh-CN" b="1" i="0" dirty="0">
                <a:solidFill>
                  <a:srgbClr val="FF0000"/>
                </a:solidFill>
                <a:latin typeface="Times New Roman" pitchFamily="34" charset="0"/>
                <a:ea typeface="微软雅黑" pitchFamily="34" charset="-122"/>
                <a:cs typeface="Times New Roman" pitchFamily="34" charset="-120"/>
              </a:rPr>
              <a:t>，甚至称之为贤婿老爷、天上的星宿。这种态度的转变，符合变色龙式人物善变的特点。（4分）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2">
    <p:spTree>
      <p:nvGrpSpPr>
        <p:cNvPr id="1" name=""/>
        <p:cNvGrpSpPr/>
        <p:nvPr/>
      </p:nvGrpSpPr>
      <p:grpSpPr>
        <a:xfrm>
          <a:off x="0" y="0"/>
          <a:ext cx="0" cy="0"/>
          <a:chOff x="0" y="0"/>
          <a:chExt cx="0" cy="0"/>
        </a:xfrm>
      </p:grpSpPr>
      <p:sp>
        <p:nvSpPr>
          <p:cNvPr id="2" name="P_9#e08c6da22?vcp=1&amp;pid=b3322ca56&amp;color=0,0,0&amp;vtp=1&amp;bt=1&amp;bbb=1"/>
          <p:cNvSpPr/>
          <p:nvPr/>
        </p:nvSpPr>
        <p:spPr>
          <a:xfrm>
            <a:off x="502920" y="2446594"/>
            <a:ext cx="11183112" cy="354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Times New Roman" pitchFamily="34" charset="0"/>
                <a:ea typeface="微软雅黑" pitchFamily="34" charset="-122"/>
                <a:cs typeface="Times New Roman" pitchFamily="34" charset="-120"/>
              </a:rPr>
              <a:t>【撰写词条】</a:t>
            </a:r>
            <a:endParaRPr lang="en-US" altLang="zh-CN" sz="1800" dirty="0"/>
          </a:p>
        </p:txBody>
      </p:sp>
      <p:sp>
        <p:nvSpPr>
          <p:cNvPr id="3" name="QO_9_BD.120_1#b80a1b405?vcp=1&amp;pid=b3322ca56&amp;color=0,0,0&amp;vtp=1&amp;bbb=1"/>
          <p:cNvSpPr/>
          <p:nvPr/>
        </p:nvSpPr>
        <p:spPr>
          <a:xfrm>
            <a:off x="502920" y="284302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9.参考“看客”词条，综合以上内容，撰写“变色龙”词条。（4分）</a:t>
            </a:r>
            <a:endParaRPr lang="en-US" altLang="zh-CN" sz="1800" dirty="0"/>
          </a:p>
        </p:txBody>
      </p:sp>
      <p:sp>
        <p:nvSpPr>
          <p:cNvPr id="4" name="QO_9_AN.121_1#b80a1b405?vcp=1&amp;pid=b3322ca56&amp;color=0,0,0&amp;vtp=1&amp;bbb=1&amp;hb=1"/>
          <p:cNvSpPr/>
          <p:nvPr/>
        </p:nvSpPr>
        <p:spPr>
          <a:xfrm>
            <a:off x="502920" y="3250821"/>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变色龙是契诃夫笔下常见的形象，比如《变色龙》中的警官奥楚蔑洛夫、《合二而一</a:t>
            </a:r>
            <a:r>
              <a:rPr lang="en-US" altLang="zh-CN" sz="1800" b="1" i="0">
                <a:solidFill>
                  <a:srgbClr val="FF0000"/>
                </a:solidFill>
                <a:latin typeface="Times New Roman" pitchFamily="34" charset="0"/>
                <a:ea typeface="微软雅黑" pitchFamily="34" charset="-122"/>
                <a:cs typeface="Times New Roman" pitchFamily="34" charset="-120"/>
              </a:rPr>
              <a:t>》中的小公务员</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卡皮统内奇等</a:t>
            </a:r>
            <a:r>
              <a:rPr lang="en-US" altLang="zh-CN" sz="1800" b="1" i="0" dirty="0">
                <a:solidFill>
                  <a:srgbClr val="FF0000"/>
                </a:solidFill>
                <a:latin typeface="Times New Roman" pitchFamily="34" charset="0"/>
                <a:ea typeface="微软雅黑" pitchFamily="34" charset="-122"/>
                <a:cs typeface="Times New Roman" pitchFamily="34" charset="-120"/>
              </a:rPr>
              <a:t>，这些形象通常如同变色龙，通过不断变化来迎合不同的环境和人物。在其他名著中，也有</a:t>
            </a:r>
            <a:r>
              <a:rPr lang="en-US" altLang="zh-CN" sz="1800" b="1" i="0">
                <a:solidFill>
                  <a:srgbClr val="FF0000"/>
                </a:solidFill>
                <a:latin typeface="Times New Roman" pitchFamily="34" charset="0"/>
                <a:ea typeface="微软雅黑" pitchFamily="34" charset="-122"/>
                <a:cs typeface="Times New Roman" pitchFamily="34" charset="-120"/>
              </a:rPr>
              <a:t>“变色</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龙</a:t>
            </a:r>
            <a:r>
              <a:rPr lang="en-US" altLang="zh-CN" sz="1800" b="1" i="0" dirty="0">
                <a:solidFill>
                  <a:srgbClr val="FF0000"/>
                </a:solidFill>
                <a:latin typeface="Times New Roman" pitchFamily="34" charset="0"/>
                <a:ea typeface="微软雅黑" pitchFamily="34" charset="-122"/>
                <a:cs typeface="Times New Roman" pitchFamily="34" charset="-120"/>
              </a:rPr>
              <a:t>”式形象的人物，如《儒林外史》中的胡屠户。“变色龙”形象的刻画，既揭示他们趋炎附势的嘴脸</a:t>
            </a:r>
            <a:r>
              <a:rPr lang="en-US" altLang="zh-CN" sz="1800" b="1" i="0">
                <a:solidFill>
                  <a:srgbClr val="FF0000"/>
                </a:solidFill>
                <a:latin typeface="Times New Roman" pitchFamily="34" charset="0"/>
                <a:ea typeface="微软雅黑" pitchFamily="34" charset="-122"/>
                <a:cs typeface="Times New Roman" pitchFamily="34" charset="-120"/>
              </a:rPr>
              <a:t>，也暗含对</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社会现象的尖锐嘲讽</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63">
    <p:spTree>
      <p:nvGrpSpPr>
        <p:cNvPr id="1" name=""/>
        <p:cNvGrpSpPr/>
        <p:nvPr/>
      </p:nvGrpSpPr>
      <p:grpSpPr>
        <a:xfrm>
          <a:off x="0" y="0"/>
          <a:ext cx="0" cy="0"/>
          <a:chOff x="0" y="0"/>
          <a:chExt cx="0" cy="0"/>
        </a:xfrm>
      </p:grpSpPr>
      <p:sp>
        <p:nvSpPr>
          <p:cNvPr id="2" name="C_4_BD#072e33a0b.fixed?vcp=1&amp;pid=3534ed10f&amp;color=4,110,182&amp;vtp=1&amp;bbb=1"/>
          <p:cNvSpPr/>
          <p:nvPr/>
        </p:nvSpPr>
        <p:spPr>
          <a:xfrm>
            <a:off x="219456" y="2505456"/>
            <a:ext cx="11740896" cy="923544"/>
          </a:xfrm>
          <a:prstGeom prst="rect">
            <a:avLst/>
          </a:prstGeom>
          <a:noFill/>
          <a:ln/>
        </p:spPr>
        <p:txBody>
          <a:bodyPr wrap="none" lIns="0" tIns="0" rIns="0" bIns="0" rtlCol="0" anchor="b"/>
          <a:lstStyle/>
          <a:p>
            <a:pPr algn="ctr" latinLnBrk="1">
              <a:lnSpc>
                <a:spcPts val="6700"/>
              </a:lnSpc>
            </a:pPr>
            <a:r>
              <a:rPr lang="en-US" altLang="zh-CN" sz="5400" b="1" i="0" dirty="0">
                <a:solidFill>
                  <a:srgbClr val="046EB6"/>
                </a:solidFill>
                <a:latin typeface="微软雅黑" pitchFamily="34" charset="0"/>
                <a:ea typeface="微软雅黑" pitchFamily="34" charset="-122"/>
                <a:cs typeface="微软雅黑" pitchFamily="34" charset="-120"/>
              </a:rPr>
              <a:t>C</a:t>
            </a:r>
            <a:r>
              <a:rPr lang="en-US" altLang="zh-CN" sz="5400" b="1" i="0" dirty="0">
                <a:solidFill>
                  <a:srgbClr val="046EB6"/>
                </a:solidFill>
                <a:latin typeface="SimSun" pitchFamily="34" charset="0"/>
                <a:ea typeface="SimSun" pitchFamily="34" charset="-122"/>
                <a:cs typeface="SimSun" pitchFamily="34" charset="-120"/>
              </a:rPr>
              <a:t> </a:t>
            </a:r>
            <a:r>
              <a:rPr lang="en-US" altLang="zh-CN" sz="5400" b="1" i="0" dirty="0">
                <a:solidFill>
                  <a:srgbClr val="046EB6"/>
                </a:solidFill>
                <a:latin typeface="微软雅黑" pitchFamily="34" charset="0"/>
                <a:ea typeface="微软雅黑" pitchFamily="34" charset="-122"/>
                <a:cs typeface="微软雅黑" pitchFamily="34" charset="-120"/>
              </a:rPr>
              <a:t>全国真题检测练</a:t>
            </a:r>
            <a:endParaRPr lang="en-US" altLang="zh-CN" sz="5400" dirty="0"/>
          </a:p>
        </p:txBody>
      </p:sp>
    </p:spTree>
  </p:cSld>
  <p:clrMapOvr>
    <a:masterClrMapping/>
  </p:clrMapOvr>
  <p:transition>
    <p:split dir="in"/>
  </p:transition>
</p:sld>
</file>

<file path=ppt/slides/slide87.xml><?xml version="1.0" encoding="utf-8"?>
<p:sld xmlns:a="http://schemas.openxmlformats.org/drawingml/2006/main" xmlns:r="http://schemas.openxmlformats.org/officeDocument/2006/relationships" xmlns:p="http://schemas.openxmlformats.org/presentationml/2006/main">
  <p:cSld name="Slide 64">
    <p:spTree>
      <p:nvGrpSpPr>
        <p:cNvPr id="1" name=""/>
        <p:cNvGrpSpPr/>
        <p:nvPr/>
      </p:nvGrpSpPr>
      <p:grpSpPr>
        <a:xfrm>
          <a:off x="0" y="0"/>
          <a:ext cx="0" cy="0"/>
          <a:chOff x="0" y="0"/>
          <a:chExt cx="0" cy="0"/>
        </a:xfrm>
      </p:grpSpPr>
      <p:sp>
        <p:nvSpPr>
          <p:cNvPr id="2" name="C_6_BD#c209409c3?vcp=1&amp;pid=8f4a52d0e&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文一</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［2024湖南中考］</a:t>
            </a:r>
            <a:endParaRPr lang="en-US" altLang="zh-CN" sz="2400" dirty="0"/>
          </a:p>
        </p:txBody>
      </p:sp>
      <p:sp>
        <p:nvSpPr>
          <p:cNvPr id="3" name="QM_7_BD.122_1#8ebca75dd?vcp=1&amp;pid=c209409c3&amp;color=0,0,0&amp;vtp=1&amp;bbb=1&amp;hb=1"/>
          <p:cNvSpPr/>
          <p:nvPr/>
        </p:nvSpPr>
        <p:spPr>
          <a:xfrm>
            <a:off x="502920" y="1270000"/>
            <a:ext cx="11183112" cy="5029200"/>
          </a:xfrm>
          <a:prstGeom prst="rect">
            <a:avLst/>
          </a:prstGeom>
          <a:noFill/>
          <a:ln/>
        </p:spPr>
        <p:txBody>
          <a:bodyPr wrap="none" lIns="0" tIns="0" rIns="0" bIns="0" rtlCol="0" anchor="t"/>
          <a:lstStyle/>
          <a:p>
            <a:pPr algn="ctr" latinLnBrk="1">
              <a:lnSpc>
                <a:spcPts val="3300"/>
              </a:lnSpc>
            </a:pPr>
            <a:r>
              <a:rPr lang="en-US" altLang="zh-CN" sz="1800" b="1" i="0" dirty="0">
                <a:solidFill>
                  <a:srgbClr val="000000"/>
                </a:solidFill>
                <a:latin typeface="Times New Roman" pitchFamily="34" charset="0"/>
                <a:ea typeface="KaiTi" pitchFamily="34" charset="-122"/>
                <a:cs typeface="Times New Roman" pitchFamily="34" charset="-120"/>
              </a:rPr>
              <a:t>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瞌</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Times New Roman" pitchFamily="34" charset="0"/>
                <a:ea typeface="KaiTi" pitchFamily="34" charset="-122"/>
                <a:cs typeface="Times New Roman" pitchFamily="34" charset="-120"/>
              </a:rPr>
              <a:t>睡</a:t>
            </a:r>
            <a:endParaRPr lang="en-US" altLang="zh-CN" sz="1800" dirty="0"/>
          </a:p>
          <a:p>
            <a:pPr algn="ct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安</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谅</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在一家知名报社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明人与校友老金总编侃侃而谈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老金忽然回忆起往事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我们上大学语文的第一堂课时</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那位脑门前秃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身子瘦若芦苇秆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穿着有些宽大的旧白衬衣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蓝色长裤</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脚蹬一双灰不溜秋的牛皮凉鞋的老教</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用带有浓重苏北口音的普通话自报家门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说自己的姓氏是头上不长草的卢姓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也就是虎头卢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我也</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属虎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却无虎性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所以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开课之前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我先声明一下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上课要来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不来得请假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但上课允许打瞌睡</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或者闭目养</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不得打呼噜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影响别人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如果出现了呼噜声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那得罚站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还得罚背诗文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否则</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考试成绩要降一个</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等次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我都听呆了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哪有这等好事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你知道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我那时老是睡不够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难免上课打瞌睡</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你还真在课上睡觉了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那位卢老师的课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我也上过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讲得还是挺生动的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特别是随口说起的文学典故</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简</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明扼要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很有意味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很吸引人的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明人说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他讲得确实精彩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我眼皮都没耷拉过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听得津津有味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连着好几堂课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笔记都做得很细致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老金叙</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述着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手舞足蹈地表现了当时的兴奋状态</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22_1#8ebca75dd?vcp=1&amp;pid=c209409c3&amp;color=0,0,0&amp;vtp=1&amp;bbb=1&amp;hb=1">
            <a:extLst>
              <a:ext uri="{FF2B5EF4-FFF2-40B4-BE49-F238E27FC236}">
                <a16:creationId xmlns:a16="http://schemas.microsoft.com/office/drawing/2014/main" id="{56F4AEA4-2C38-ECB6-2CB2-42E1D674F880}"/>
              </a:ext>
            </a:extLst>
          </p:cNvPr>
          <p:cNvSpPr/>
          <p:nvPr/>
        </p:nvSpPr>
        <p:spPr>
          <a:xfrm>
            <a:off x="502920" y="1163640"/>
            <a:ext cx="11183112" cy="502920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但有一次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我真憋不住了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前一晚睡得太迟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两三点才上床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苏缘他们脑袋一搭枕头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就都睡着了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苏缘</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还打起了呼噜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浪涛一般跌宕起伏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把我吵得在床上翻来覆去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更难以入眠了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第二天一早的大学语文课</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坐在后排</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撑了十来分钟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不得不闭一会儿眼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老先生慢条斯理的讲课声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我依稀能听见</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我感觉自己似睡非</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骤然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我鼻腔里发出了一串粗重的声响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我下意识地收住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却没能成功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将我自己也彻底惊醒了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我发现</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课堂上所有的目光都聚焦而来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只有老先生继续讲着课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仿佛并未听到我的声音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我故作镇定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也心存侥幸</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可讲完一个段落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老先生换了一个话题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问刚才是谁发出的声音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瓦釜雷鸣似的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他要我站起来</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问我是背诵</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诗文呢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还是期末考试成绩降一个等次</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语文成绩本不太好拿高分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很多人都碰巧在及格线上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降一个等次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可就过不了了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明人莫名地为老金捏</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了一把汗</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就是呀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我犹豫了一会儿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答应背诵诗文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老先生说好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就背课本里的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你的学号是多少</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就背那一页的</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诗文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老金说道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老先生倒是有办法呀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明人笑道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Tree>
    <p:extLst>
      <p:ext uri="{BB962C8B-B14F-4D97-AF65-F5344CB8AC3E}">
        <p14:creationId xmlns:p14="http://schemas.microsoft.com/office/powerpoint/2010/main" val="3986489019"/>
      </p:ext>
    </p:extLst>
  </p:cSld>
  <p:clrMapOvr>
    <a:masterClrMapping/>
  </p:clrMapOvr>
  <p:transition>
    <p:split dir="in"/>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22_1#8ebca75dd?vcp=1&amp;pid=c209409c3&amp;color=0,0,0&amp;vtp=1&amp;bbb=1&amp;hb=1">
            <a:extLst>
              <a:ext uri="{FF2B5EF4-FFF2-40B4-BE49-F238E27FC236}">
                <a16:creationId xmlns:a16="http://schemas.microsoft.com/office/drawing/2014/main" id="{8C4385FA-24B9-A73F-89F2-469B9F7AE95E}"/>
              </a:ext>
            </a:extLst>
          </p:cNvPr>
          <p:cNvSpPr/>
          <p:nvPr/>
        </p:nvSpPr>
        <p:spPr>
          <a:xfrm>
            <a:off x="502920" y="965520"/>
            <a:ext cx="11183112" cy="544830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老金略带苦相地说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我当时可笑不出来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我的学号是</a:t>
            </a:r>
            <a:r>
              <a:rPr lang="en-US" altLang="zh-CN" sz="1800" b="0" i="0" dirty="0">
                <a:solidFill>
                  <a:srgbClr val="000000"/>
                </a:solidFill>
                <a:latin typeface="Times New Roman" pitchFamily="34" charset="0"/>
                <a:ea typeface="KaiTi" pitchFamily="34" charset="-122"/>
                <a:cs typeface="Times New Roman" pitchFamily="34" charset="-120"/>
              </a:rPr>
              <a:t>34</a:t>
            </a:r>
            <a:r>
              <a:rPr lang="en-US" altLang="zh-CN" sz="1800" b="0" i="0" dirty="0">
                <a:solidFill>
                  <a:srgbClr val="000000"/>
                </a:solidFill>
                <a:latin typeface="Times New Roman" pitchFamily="34" charset="0"/>
                <a:ea typeface="楷体" pitchFamily="34" charset="-122"/>
                <a:cs typeface="Times New Roman" pitchFamily="34" charset="-120"/>
              </a:rPr>
              <a:t>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我怎么知道第</a:t>
            </a:r>
            <a:r>
              <a:rPr lang="en-US" altLang="zh-CN" sz="1800" b="0" i="0" dirty="0">
                <a:solidFill>
                  <a:srgbClr val="000000"/>
                </a:solidFill>
                <a:latin typeface="Times New Roman" pitchFamily="34" charset="0"/>
                <a:ea typeface="KaiTi" pitchFamily="34" charset="-122"/>
                <a:cs typeface="Times New Roman" pitchFamily="34" charset="-120"/>
              </a:rPr>
              <a:t>34</a:t>
            </a:r>
            <a:r>
              <a:rPr lang="en-US" altLang="zh-CN" sz="1800" b="0" i="0" dirty="0">
                <a:solidFill>
                  <a:srgbClr val="000000"/>
                </a:solidFill>
                <a:latin typeface="Times New Roman" pitchFamily="34" charset="0"/>
                <a:ea typeface="楷体" pitchFamily="34" charset="-122"/>
                <a:cs typeface="Times New Roman" pitchFamily="34" charset="-120"/>
              </a:rPr>
              <a:t>页是谁的作品呢</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课还没讲到</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那一页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如果是前面几页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我听过课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还听得很认真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课文也反复读过好多遍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至少还能背出个大概来</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正头</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疼时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向我诡笑着的苏缘忽然喊了一声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他的学号是</a:t>
            </a:r>
            <a:r>
              <a:rPr lang="en-US" altLang="zh-CN" sz="1800" b="0" i="0" dirty="0">
                <a:solidFill>
                  <a:srgbClr val="000000"/>
                </a:solidFill>
                <a:latin typeface="Times New Roman" pitchFamily="34" charset="0"/>
                <a:ea typeface="KaiTi" pitchFamily="34" charset="-122"/>
                <a:cs typeface="Times New Roman" pitchFamily="34" charset="-120"/>
              </a:rPr>
              <a:t>5</a:t>
            </a:r>
            <a:r>
              <a:rPr lang="en-US" altLang="zh-CN" sz="1800" b="0" i="0" dirty="0">
                <a:solidFill>
                  <a:srgbClr val="000000"/>
                </a:solidFill>
                <a:latin typeface="Times New Roman" pitchFamily="34" charset="0"/>
                <a:ea typeface="楷体" pitchFamily="34" charset="-122"/>
                <a:cs typeface="Times New Roman" pitchFamily="34" charset="-120"/>
              </a:rPr>
              <a:t>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我吃了一惊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这家伙是在帮我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第</a:t>
            </a:r>
            <a:r>
              <a:rPr lang="en-US" altLang="zh-CN" sz="1800" b="0" i="0">
                <a:solidFill>
                  <a:srgbClr val="000000"/>
                </a:solidFill>
                <a:latin typeface="Times New Roman" pitchFamily="34" charset="0"/>
                <a:ea typeface="KaiTi" pitchFamily="34" charset="-122"/>
                <a:cs typeface="Times New Roman" pitchFamily="34" charset="-120"/>
              </a:rPr>
              <a:t>5</a:t>
            </a:r>
            <a:r>
              <a:rPr lang="en-US" altLang="zh-CN" sz="1800" b="0" i="0">
                <a:solidFill>
                  <a:srgbClr val="000000"/>
                </a:solidFill>
                <a:latin typeface="Times New Roman" pitchFamily="34" charset="0"/>
                <a:ea typeface="楷体" pitchFamily="34" charset="-122"/>
                <a:cs typeface="Times New Roman" pitchFamily="34" charset="-120"/>
              </a:rPr>
              <a:t>页应该有一段</a:t>
            </a:r>
          </a:p>
          <a:p>
            <a:pPr latinLnBrk="1">
              <a:lnSpc>
                <a:spcPts val="3300"/>
              </a:lnSpc>
            </a:pP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诗经</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里的诗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我完全背得出的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但我抬眉瞥了一眼正凝视着我的老先生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冷静了一下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还是说了自己真实</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的学号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老先生微微点了点头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我按学号翻到那一页</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竟是一篇巴金的短文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选自他的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真话集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我还真读</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但背是背不出的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其中只有几句警言妙语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我是记住了的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我颇显尴尬</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只得老老实实地向老先生报告</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全文我背不出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但我说了这篇文章的大概内容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记住的几句警言妙语</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然后一字一句清晰地吐出</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我还特意讲</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了巴老这本书的写作背景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教室里鸦雀无声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我住了口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有些不知所措地望向老先生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老先生挥挥手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让我坐</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下了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他就说了一句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如果你晚上好好休息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白天好好听课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你会讲得更好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老金眼睛亮起来了</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听那口气</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老先生好像是在鼓励你</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明人说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岂止是鼓励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对我来说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这是对我的表扬呀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讲得更好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不就是这个意思吗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我心里一下子轻松了许多</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之后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我越来越体会到这位老先生的高明之处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他处罚了我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也批评了我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却令我如沐春风般心情舒畅</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而且</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得到了令人愉悦的鞭策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后来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大学语文成了我最喜欢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也是最为用心的一门科目</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你猜我期末成绩如何</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ct val="150000"/>
              </a:lnSpc>
            </a:pPr>
            <a:endParaRPr lang="en-US" altLang="zh-CN" dirty="0"/>
          </a:p>
        </p:txBody>
      </p:sp>
      <p:sp>
        <p:nvSpPr>
          <p:cNvPr id="3" name="QM_7_BD.122_1#8ebca75dd?vcp=1&amp;pid=c209409c3&amp;color=0,0,0&amp;vtp=1&amp;bbb=1&amp;hb=1&amp;zzd= 4">
            <a:extLst>
              <a:ext uri="{FF2B5EF4-FFF2-40B4-BE49-F238E27FC236}">
                <a16:creationId xmlns:a16="http://schemas.microsoft.com/office/drawing/2014/main" id="{193EA64D-05B1-1365-FD38-8F47D27FD81C}"/>
              </a:ext>
            </a:extLst>
          </p:cNvPr>
          <p:cNvSpPr/>
          <p:nvPr/>
        </p:nvSpPr>
        <p:spPr>
          <a:xfrm>
            <a:off x="5170202" y="260382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57421220"/>
      </p:ext>
    </p:extLst>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1#03eb5e989?vcp=1&amp;pid=446261a88&amp;color=0,0,0&amp;vtp=1&amp;bbb=1&amp;hb=1">
            <a:extLst>
              <a:ext uri="{FF2B5EF4-FFF2-40B4-BE49-F238E27FC236}">
                <a16:creationId xmlns:a16="http://schemas.microsoft.com/office/drawing/2014/main" id="{6CD5314E-DF1B-8088-1BB0-C5A7D171849B}"/>
              </a:ext>
            </a:extLst>
          </p:cNvPr>
          <p:cNvSpPr/>
          <p:nvPr/>
        </p:nvSpPr>
        <p:spPr>
          <a:xfrm>
            <a:off x="502920" y="957900"/>
            <a:ext cx="11183112" cy="544830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奶奶卖完菜</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会挑着一筐买菜人剥下的菜叶回家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她用这些菜叶烧菜粥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煮面条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一样好味道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奶奶总说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要认为只有菜心才甘甜细嫩</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浓霜露水都泼洒在外面的这层菜叶上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这几片叶子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味道真不赖呢</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文老师欣喜地点了点头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就写这一段</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多好的诗</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多美的道理</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另一个孩子说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我奶奶正在练签名呢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签不好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就打自己的右手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骂右手笨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不争气</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他说爸爸</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妈妈和叔叔婶婶都在外地打工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他和堂弟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堂妹一直被托付给爷爷奶奶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之前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我们三个孩子的作业本和试卷</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都是爷爷签名的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我奶奶不识字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每次爷爷签名时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她只负责端茶递水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在一旁带着崇拜的眼神看着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可是</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爷爷去年去世了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奶奶必须学习自己签名了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是我教会了奶奶写自己的名字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奶奶拿着笔照猫画虎</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免有些急躁</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这笔怎么拿起来比铁耙子还重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话虽这么说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但奶奶还是每天坚持认认真真写一百次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倪学仙</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三</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个字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大冷天的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奶奶写字写得左手如冰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右手如火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出了一头汗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但我觉得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学写字这件事</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把奶奶从痛失</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爷爷的悲伤中拔了出来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让她对学习新事物有了自信</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文老师抬起手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向着那个孩子竖了竖大拇指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就写这一段</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多好的诗</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多倔强的心性啊</a:t>
            </a:r>
            <a:r>
              <a:rPr lang="en-US" altLang="zh-CN" sz="1800" b="0" i="0" u="sng"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还有一个孩子说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今年奶奶种的橘子大丰收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果贩子正在地头压价呢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他说奶奶会跟他们吵嘴</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来回掰扯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只为了橘子的收购价能涨两毛钱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但最大最甜的上百斤橘子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奶奶说什么也不肯卖给果贩子</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她要</a:t>
            </a:r>
          </a:p>
          <a:p>
            <a:pPr latinLnBrk="1">
              <a:lnSpc>
                <a:spcPct val="150000"/>
              </a:lnSpc>
            </a:pPr>
            <a:endParaRPr lang="en-US" altLang="zh-CN" dirty="0"/>
          </a:p>
        </p:txBody>
      </p:sp>
    </p:spTree>
    <p:extLst>
      <p:ext uri="{BB962C8B-B14F-4D97-AF65-F5344CB8AC3E}">
        <p14:creationId xmlns:p14="http://schemas.microsoft.com/office/powerpoint/2010/main" val="1978238657"/>
      </p:ext>
    </p:extLst>
  </p:cSld>
  <p:clrMapOvr>
    <a:masterClrMapping/>
  </p:clrMapOvr>
  <p:transition>
    <p:split dir="in"/>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22_1#8ebca75dd?vcp=1&amp;pid=c209409c3&amp;color=0,0,0&amp;vtp=1&amp;bbb=1&amp;hb=1">
            <a:extLst>
              <a:ext uri="{FF2B5EF4-FFF2-40B4-BE49-F238E27FC236}">
                <a16:creationId xmlns:a16="http://schemas.microsoft.com/office/drawing/2014/main" id="{D1C335FF-A7A9-011F-BA28-99ECEFA47544}"/>
              </a:ext>
            </a:extLst>
          </p:cNvPr>
          <p:cNvSpPr/>
          <p:nvPr/>
        </p:nvSpPr>
        <p:spPr>
          <a:xfrm>
            <a:off x="502920" y="1789115"/>
            <a:ext cx="11183112" cy="37039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估计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应该是不错的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良好吧</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明人斟酌道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是优秀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而且是全班唯一的优秀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老金笑逐颜开地说</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哎哟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没想到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一个呼噜让你这么幸运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真是难得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明人由衷赞道</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应该说是老先生卢教授带给我的激励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老先生说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你不仅考得不错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那次打呼噜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报学号时</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我发现你也</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很诚实</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这是最为重要的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我深深地感谢他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我常常会想到他</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特别是今天这个日子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u="sng" dirty="0">
                <a:solidFill>
                  <a:srgbClr val="000000"/>
                </a:solidFill>
                <a:latin typeface="Times New Roman" pitchFamily="34" charset="0"/>
                <a:ea typeface="楷体" pitchFamily="34" charset="-122"/>
                <a:cs typeface="Times New Roman" pitchFamily="34" charset="-120"/>
              </a:rPr>
              <a:t>他真是一位好先生</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真</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的祝他在天堂快乐呀</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说完</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他朝天空合掌高举</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深深一拜</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Times New Roman" pitchFamily="34" charset="-120"/>
              </a:rPr>
              <a:t>    </a:t>
            </a:r>
            <a:r>
              <a:rPr lang="en-US" altLang="zh-CN" sz="1800" b="0" i="0">
                <a:solidFill>
                  <a:srgbClr val="000000"/>
                </a:solidFill>
                <a:latin typeface="Times New Roman" pitchFamily="34" charset="0"/>
                <a:ea typeface="楷体" pitchFamily="34" charset="-122"/>
                <a:cs typeface="Times New Roman" pitchFamily="34" charset="-120"/>
              </a:rPr>
              <a:t>这天是教师节</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卢教授十多年前仙逝了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但他还活在他学生的心中</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a:p>
            <a:pPr algn="r" latinLnBrk="1">
              <a:lnSpc>
                <a:spcPts val="31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KaiTi" pitchFamily="34" charset="-122"/>
                <a:cs typeface="Times New Roman" pitchFamily="34" charset="-120"/>
              </a:rPr>
              <a:t>选自《微型小说选刊》2023年第24期，有改动）</a:t>
            </a:r>
            <a:endParaRPr lang="en-US" altLang="zh-CN" dirty="0"/>
          </a:p>
        </p:txBody>
      </p:sp>
    </p:spTree>
    <p:extLst>
      <p:ext uri="{BB962C8B-B14F-4D97-AF65-F5344CB8AC3E}">
        <p14:creationId xmlns:p14="http://schemas.microsoft.com/office/powerpoint/2010/main" val="2643087590"/>
      </p:ext>
    </p:extLst>
  </p:cSld>
  <p:clrMapOvr>
    <a:masterClrMapping/>
  </p:clrMapOvr>
  <p:transition>
    <p:split dir="in"/>
  </p:transition>
</p:sld>
</file>

<file path=ppt/slides/slide91.xml><?xml version="1.0" encoding="utf-8"?>
<p:sld xmlns:a="http://schemas.openxmlformats.org/drawingml/2006/main" xmlns:r="http://schemas.openxmlformats.org/officeDocument/2006/relationships" xmlns:p="http://schemas.openxmlformats.org/presentationml/2006/main">
  <p:cSld name="Slide 65">
    <p:spTree>
      <p:nvGrpSpPr>
        <p:cNvPr id="1" name=""/>
        <p:cNvGrpSpPr/>
        <p:nvPr/>
      </p:nvGrpSpPr>
      <p:grpSpPr>
        <a:xfrm>
          <a:off x="0" y="0"/>
          <a:ext cx="0" cy="0"/>
          <a:chOff x="0" y="0"/>
          <a:chExt cx="0" cy="0"/>
        </a:xfrm>
      </p:grpSpPr>
      <p:sp>
        <p:nvSpPr>
          <p:cNvPr id="2" name="QC_8_BD.123_1#2b6b74483?vcp=1&amp;pid=8ebca75dd&amp;color=0,0,0&amp;vtp=1&amp;bt=1&amp;bbb=1"/>
          <p:cNvSpPr/>
          <p:nvPr/>
        </p:nvSpPr>
        <p:spPr>
          <a:xfrm>
            <a:off x="502920" y="1810039"/>
            <a:ext cx="11183112"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1.下列对文本内容的理解和分析，</a:t>
            </a:r>
            <a:r>
              <a:rPr lang="en-US" altLang="zh-CN" sz="1800" b="0" i="0">
                <a:solidFill>
                  <a:srgbClr val="000000"/>
                </a:solidFill>
                <a:latin typeface="Times New Roman" pitchFamily="34" charset="0"/>
                <a:ea typeface="微软雅黑" pitchFamily="34" charset="-122"/>
                <a:cs typeface="Times New Roman" pitchFamily="34" charset="-120"/>
              </a:rPr>
              <a:t>不正确的一项是(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（3分）</a:t>
            </a:r>
            <a:endParaRPr lang="en-US" altLang="zh-CN" sz="1800" dirty="0"/>
          </a:p>
        </p:txBody>
      </p:sp>
      <p:sp>
        <p:nvSpPr>
          <p:cNvPr id="3" name="QC_8_AN.124_1#2b6b74483.bracket?vcp=1&amp;pid=8ebca75dd&amp;color=0,0,0&amp;vpa=27&amp;vtp=1"/>
          <p:cNvSpPr/>
          <p:nvPr/>
        </p:nvSpPr>
        <p:spPr>
          <a:xfrm>
            <a:off x="5658326" y="1796704"/>
            <a:ext cx="331788" cy="354140"/>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8_BD.125_1#2b6b74483.choices?vcp=1&amp;pid=8ebca75dd&amp;color=0,0,0&amp;vtp=1&amp;bbb=1"/>
          <p:cNvSpPr/>
          <p:nvPr/>
        </p:nvSpPr>
        <p:spPr>
          <a:xfrm>
            <a:off x="502920" y="2217582"/>
            <a:ext cx="11183112" cy="16114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A.小说对卢教授的外貌描写，刻画了他不修边幅的形象，也突出了他生活的清苦。</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B</a:t>
            </a:r>
            <a:r>
              <a:rPr lang="en-US" altLang="zh-CN" sz="1800" b="0" i="0" dirty="0">
                <a:solidFill>
                  <a:srgbClr val="000000"/>
                </a:solidFill>
                <a:latin typeface="Times New Roman" pitchFamily="34" charset="0"/>
                <a:ea typeface="微软雅黑" pitchFamily="34" charset="-122"/>
                <a:cs typeface="Times New Roman" pitchFamily="34" charset="-120"/>
              </a:rPr>
              <a:t>.苏缘打呼噜把“我”吵得难以入眠，为后文“我”第二天上课打瞌睡做了铺垫。</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C</a:t>
            </a:r>
            <a:r>
              <a:rPr lang="en-US" altLang="zh-CN" sz="1800" b="0" i="0" dirty="0">
                <a:solidFill>
                  <a:srgbClr val="000000"/>
                </a:solidFill>
                <a:latin typeface="Times New Roman" pitchFamily="34" charset="0"/>
                <a:ea typeface="微软雅黑" pitchFamily="34" charset="-122"/>
                <a:cs typeface="Times New Roman" pitchFamily="34" charset="-120"/>
              </a:rPr>
              <a:t>.老金在期末考试时获得全班唯一的优秀，与卢教授对他的激励和鞭策密不可分。</a:t>
            </a:r>
            <a:endParaRPr lang="en-US" altLang="zh-CN" sz="1800" dirty="0"/>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D</a:t>
            </a:r>
            <a:r>
              <a:rPr lang="en-US" altLang="zh-CN" sz="1800" b="0" i="0" dirty="0">
                <a:solidFill>
                  <a:srgbClr val="000000"/>
                </a:solidFill>
                <a:latin typeface="Times New Roman" pitchFamily="34" charset="0"/>
                <a:ea typeface="微软雅黑" pitchFamily="34" charset="-122"/>
                <a:cs typeface="Times New Roman" pitchFamily="34" charset="-120"/>
              </a:rPr>
              <a:t>.小说把对往事的回忆安放在教师节这个特别的日子里，十分自然，且合乎情理。</a:t>
            </a:r>
            <a:endParaRPr lang="en-US" altLang="zh-CN" sz="1800" dirty="0"/>
          </a:p>
        </p:txBody>
      </p:sp>
      <p:sp>
        <p:nvSpPr>
          <p:cNvPr id="5" name="QC_8_AS.126_1#2b6b74483?vcp=1&amp;pid=8ebca75dd&amp;color=0,0,0&amp;vtp=1&amp;bbb=1&amp;hb=1"/>
          <p:cNvSpPr/>
          <p:nvPr/>
        </p:nvSpPr>
        <p:spPr>
          <a:xfrm>
            <a:off x="502920" y="3865596"/>
            <a:ext cx="11183112" cy="1608455"/>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SimSun" pitchFamily="34" charset="-122"/>
                <a:cs typeface="Times New Roman" pitchFamily="34" charset="-120"/>
              </a:rPr>
              <a:t>【解析】</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SimSun" pitchFamily="34" charset="-122"/>
                <a:cs typeface="Times New Roman" pitchFamily="34" charset="-120"/>
              </a:rPr>
              <a:t>本题考查理解和分析文章内容的能力。A项，结合第1段“那位脑门前秃，身子瘦若芦苇秆</a:t>
            </a:r>
            <a:r>
              <a:rPr lang="en-US" altLang="zh-CN" sz="1800" b="1" i="0">
                <a:solidFill>
                  <a:srgbClr val="FF0000"/>
                </a:solidFill>
                <a:latin typeface="Times New Roman" pitchFamily="34" charset="0"/>
                <a:ea typeface="SimSun" pitchFamily="34" charset="-122"/>
                <a:cs typeface="Times New Roman" pitchFamily="34" charset="-120"/>
              </a:rPr>
              <a:t>，穿着有些</a:t>
            </a:r>
          </a:p>
          <a:p>
            <a:pPr latinLnBrk="1">
              <a:lnSpc>
                <a:spcPts val="3300"/>
              </a:lnSpc>
            </a:pPr>
            <a:r>
              <a:rPr lang="en-US" altLang="zh-CN" sz="1800" b="1" i="0">
                <a:solidFill>
                  <a:srgbClr val="FF0000"/>
                </a:solidFill>
                <a:latin typeface="Times New Roman" pitchFamily="34" charset="0"/>
                <a:ea typeface="SimSun" pitchFamily="34" charset="-122"/>
                <a:cs typeface="Times New Roman" pitchFamily="34" charset="-120"/>
              </a:rPr>
              <a:t>宽大的旧白衬衣</a:t>
            </a:r>
            <a:r>
              <a:rPr lang="en-US" altLang="zh-CN" sz="1800" b="1" i="0" dirty="0">
                <a:solidFill>
                  <a:srgbClr val="FF0000"/>
                </a:solidFill>
                <a:latin typeface="Times New Roman" pitchFamily="34" charset="0"/>
                <a:ea typeface="SimSun" pitchFamily="34" charset="-122"/>
                <a:cs typeface="Times New Roman" pitchFamily="34" charset="-120"/>
              </a:rPr>
              <a:t>、蓝色长裤</a:t>
            </a:r>
            <a:r>
              <a:rPr lang="en-US" altLang="zh-CN" sz="1800" b="1" i="0" dirty="0">
                <a:solidFill>
                  <a:srgbClr val="FF0000"/>
                </a:solidFill>
                <a:latin typeface="SimSun" panose="02010600030101010101" pitchFamily="2" charset="-122"/>
                <a:ea typeface="SimSun" pitchFamily="34" charset="-122"/>
                <a:cs typeface="Times New Roman" pitchFamily="34" charset="-120"/>
              </a:rPr>
              <a:t>……</a:t>
            </a:r>
            <a:r>
              <a:rPr lang="en-US" altLang="zh-CN" sz="1800" b="1" i="0" dirty="0">
                <a:solidFill>
                  <a:srgbClr val="FF0000"/>
                </a:solidFill>
                <a:latin typeface="Times New Roman" pitchFamily="34" charset="0"/>
                <a:ea typeface="SimSun" pitchFamily="34" charset="-122"/>
                <a:cs typeface="Times New Roman" pitchFamily="34" charset="-120"/>
              </a:rPr>
              <a:t>我也属虎，却无虎性”可知</a:t>
            </a:r>
            <a:r>
              <a:rPr lang="en-US" altLang="zh-CN" sz="1800" b="1" i="0">
                <a:solidFill>
                  <a:srgbClr val="FF0000"/>
                </a:solidFill>
                <a:latin typeface="Times New Roman" pitchFamily="34" charset="0"/>
                <a:ea typeface="SimSun" pitchFamily="34" charset="-122"/>
                <a:cs typeface="Times New Roman" pitchFamily="34" charset="-120"/>
              </a:rPr>
              <a:t>，小说中对卢教授的描写并没有直接指出他生活的清</a:t>
            </a:r>
          </a:p>
          <a:p>
            <a:pPr latinLnBrk="1">
              <a:lnSpc>
                <a:spcPts val="3300"/>
              </a:lnSpc>
            </a:pPr>
            <a:r>
              <a:rPr lang="en-US" altLang="zh-CN" sz="1800" b="1" i="0">
                <a:solidFill>
                  <a:srgbClr val="FF0000"/>
                </a:solidFill>
                <a:latin typeface="Times New Roman" pitchFamily="34" charset="0"/>
                <a:ea typeface="SimSun" pitchFamily="34" charset="-122"/>
                <a:cs typeface="Times New Roman" pitchFamily="34" charset="-120"/>
              </a:rPr>
              <a:t>苦</a:t>
            </a:r>
            <a:r>
              <a:rPr lang="en-US" altLang="zh-CN" sz="1800" b="1" i="0" dirty="0">
                <a:solidFill>
                  <a:srgbClr val="FF0000"/>
                </a:solidFill>
                <a:latin typeface="Times New Roman" pitchFamily="34" charset="0"/>
                <a:ea typeface="SimSun" pitchFamily="34" charset="-122"/>
                <a:cs typeface="Times New Roman" pitchFamily="34" charset="-120"/>
              </a:rPr>
              <a:t>，而是通过他的外貌和行为，展现了他不拘小节、幽默风趣的一面，以及他对学生的宽容和鼓励。选项中</a:t>
            </a:r>
            <a:r>
              <a:rPr lang="en-US" altLang="zh-CN" sz="1800" b="1" i="0">
                <a:solidFill>
                  <a:srgbClr val="FF0000"/>
                </a:solidFill>
                <a:latin typeface="Times New Roman" pitchFamily="34" charset="0"/>
                <a:ea typeface="SimSun" pitchFamily="34" charset="-122"/>
                <a:cs typeface="Times New Roman" pitchFamily="34" charset="-120"/>
              </a:rPr>
              <a:t>“刻</a:t>
            </a:r>
          </a:p>
          <a:p>
            <a:pPr latinLnBrk="1">
              <a:lnSpc>
                <a:spcPts val="3100"/>
              </a:lnSpc>
            </a:pPr>
            <a:r>
              <a:rPr lang="en-US" altLang="zh-CN" b="1" i="0">
                <a:solidFill>
                  <a:srgbClr val="FF0000"/>
                </a:solidFill>
                <a:latin typeface="Times New Roman" pitchFamily="34" charset="0"/>
                <a:ea typeface="SimSun" pitchFamily="34" charset="-122"/>
                <a:cs typeface="Times New Roman" pitchFamily="34" charset="-120"/>
              </a:rPr>
              <a:t>画了他不修边幅的形象</a:t>
            </a:r>
            <a:r>
              <a:rPr lang="en-US" altLang="zh-CN" b="1" i="0" dirty="0">
                <a:solidFill>
                  <a:srgbClr val="FF0000"/>
                </a:solidFill>
                <a:latin typeface="Times New Roman" pitchFamily="34" charset="0"/>
                <a:ea typeface="SimSun" pitchFamily="34" charset="-122"/>
                <a:cs typeface="Times New Roman" pitchFamily="34" charset="-120"/>
              </a:rPr>
              <a:t>，也突出了他生活的清苦”有误。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66">
    <p:spTree>
      <p:nvGrpSpPr>
        <p:cNvPr id="1" name=""/>
        <p:cNvGrpSpPr/>
        <p:nvPr/>
      </p:nvGrpSpPr>
      <p:grpSpPr>
        <a:xfrm>
          <a:off x="0" y="0"/>
          <a:ext cx="0" cy="0"/>
          <a:chOff x="0" y="0"/>
          <a:chExt cx="0" cy="0"/>
        </a:xfrm>
      </p:grpSpPr>
      <p:sp>
        <p:nvSpPr>
          <p:cNvPr id="2" name="QO_8_BD.127_1#62a949b0f?sp=1&amp;vcp=1&amp;pid=8ebca75dd&amp;color=0,0,0&amp;vtp=1&amp;bt=1&amp;bbb=1"/>
          <p:cNvSpPr/>
          <p:nvPr/>
        </p:nvSpPr>
        <p:spPr>
          <a:xfrm>
            <a:off x="502920" y="1210884"/>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2.联系上下文，赏析下面句子中加点的词。（3分）</a:t>
            </a:r>
            <a:endParaRPr lang="en-US" altLang="zh-CN" sz="1800" dirty="0"/>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但</a:t>
            </a:r>
            <a:r>
              <a:rPr lang="en-US" altLang="zh-CN" sz="1800" b="0" i="0">
                <a:solidFill>
                  <a:srgbClr val="000000"/>
                </a:solidFill>
                <a:latin typeface="Times New Roman" pitchFamily="34" charset="0"/>
                <a:ea typeface="楷体" pitchFamily="34" charset="-122"/>
                <a:cs typeface="Times New Roman" pitchFamily="34" charset="-120"/>
              </a:rPr>
              <a:t>我抬眉瞥了一眼正凝视着我的老先生</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冷静了一下</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还是说了自己真实的学号</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
        <p:nvSpPr>
          <p:cNvPr id="3" name="QO_8_AN.128_1#62a949b0f?vcp=1&amp;pid=8ebca75dd&amp;color=0,0,0&amp;vtp=1&amp;bbb=1"/>
          <p:cNvSpPr/>
          <p:nvPr/>
        </p:nvSpPr>
        <p:spPr>
          <a:xfrm>
            <a:off x="502920" y="2034034"/>
            <a:ext cx="11183112" cy="351155"/>
          </a:xfrm>
          <a:prstGeom prst="rect">
            <a:avLst/>
          </a:prstGeom>
          <a:noFill/>
          <a:ln/>
        </p:spPr>
        <p:txBody>
          <a:bodyPr wrap="none" lIns="0" tIns="0" rIns="0" bIns="0" rtlCol="0" anchor="t"/>
          <a:lstStyle/>
          <a:p>
            <a:pPr algn="l" latinLnBrk="1">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“瞥”指很快地看一下，生动形象地写出了老金的动作，展现了老金当时矛盾忐忑的心理。（3分）</a:t>
            </a:r>
            <a:endParaRPr lang="en-US" altLang="zh-CN" sz="1800" dirty="0"/>
          </a:p>
        </p:txBody>
      </p:sp>
      <p:sp>
        <p:nvSpPr>
          <p:cNvPr id="4" name="QO_8_BD.129_1#95c4f43b9?vcp=1&amp;pid=8ebca75dd&amp;color=0,0,0&amp;vtp=1&amp;bbb=1"/>
          <p:cNvSpPr/>
          <p:nvPr/>
        </p:nvSpPr>
        <p:spPr>
          <a:xfrm>
            <a:off x="502920" y="2400811"/>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3.结合全文，说说你对“他真是一位好先生”这句话的理解。（4分）</a:t>
            </a:r>
            <a:endParaRPr lang="en-US" altLang="zh-CN" sz="1800" dirty="0"/>
          </a:p>
        </p:txBody>
      </p:sp>
      <p:sp>
        <p:nvSpPr>
          <p:cNvPr id="5" name="QO_8_AN.130_1#95c4f43b9?vcp=1&amp;pid=8ebca75dd&amp;color=0,0,0&amp;vtp=1&amp;bbb=1&amp;hb=1"/>
          <p:cNvSpPr/>
          <p:nvPr/>
        </p:nvSpPr>
        <p:spPr>
          <a:xfrm>
            <a:off x="502920" y="2809496"/>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这句话体现了老金对卢教授深深的敬意和感激。卢教授不仅在学术上给予老金指导</a:t>
            </a:r>
            <a:r>
              <a:rPr lang="en-US" altLang="zh-CN" sz="1800" b="1" i="0">
                <a:solidFill>
                  <a:srgbClr val="FF0000"/>
                </a:solidFill>
                <a:latin typeface="Times New Roman" pitchFamily="34" charset="0"/>
                <a:ea typeface="微软雅黑" pitchFamily="34" charset="-122"/>
                <a:cs typeface="Times New Roman" pitchFamily="34" charset="-120"/>
              </a:rPr>
              <a:t>，更在做人原则上</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给予他正面影响</a:t>
            </a:r>
            <a:r>
              <a:rPr lang="en-US" altLang="zh-CN" sz="1800" b="1" i="0" dirty="0">
                <a:solidFill>
                  <a:srgbClr val="FF0000"/>
                </a:solidFill>
                <a:latin typeface="Times New Roman" pitchFamily="34" charset="0"/>
                <a:ea typeface="微软雅黑" pitchFamily="34" charset="-122"/>
                <a:cs typeface="Times New Roman" pitchFamily="34" charset="-120"/>
              </a:rPr>
              <a:t>。他能够在处罚学生的同时激发其自我反省和学习的动力，这种教育方法让老金受益匪浅</a:t>
            </a:r>
            <a:r>
              <a:rPr lang="en-US" altLang="zh-CN" sz="1800" b="1" i="0">
                <a:solidFill>
                  <a:srgbClr val="FF0000"/>
                </a:solidFill>
                <a:latin typeface="Times New Roman" pitchFamily="34" charset="0"/>
                <a:ea typeface="微软雅黑" pitchFamily="34" charset="-122"/>
                <a:cs typeface="Times New Roman" pitchFamily="34" charset="-120"/>
              </a:rPr>
              <a:t>，从</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而由衷地称赞卢教授为</a:t>
            </a:r>
            <a:r>
              <a:rPr lang="en-US" altLang="zh-CN" b="1" i="0" dirty="0">
                <a:solidFill>
                  <a:srgbClr val="FF0000"/>
                </a:solidFill>
                <a:latin typeface="Times New Roman" pitchFamily="34" charset="0"/>
                <a:ea typeface="微软雅黑" pitchFamily="34" charset="-122"/>
                <a:cs typeface="Times New Roman" pitchFamily="34" charset="-120"/>
              </a:rPr>
              <a:t>“好先生”。（4分）</a:t>
            </a:r>
            <a:endParaRPr lang="en-US" altLang="zh-CN" dirty="0"/>
          </a:p>
        </p:txBody>
      </p:sp>
      <p:sp>
        <p:nvSpPr>
          <p:cNvPr id="6" name="QO_8_BD.131_1#a5c3e48e2?vcp=1&amp;pid=8ebca75dd&amp;color=0,0,0&amp;vtp=1&amp;bbb=1&amp;hb=1"/>
          <p:cNvSpPr/>
          <p:nvPr/>
        </p:nvSpPr>
        <p:spPr>
          <a:xfrm>
            <a:off x="502920" y="4054096"/>
            <a:ext cx="11183112"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4.小潇和小湘在读过小说后，对究竟谁是主人公产生了分歧。小潇认为是卢教授，小湘认为是老金</a:t>
            </a:r>
            <a:r>
              <a:rPr lang="en-US" altLang="zh-CN" sz="1800" b="0" i="0">
                <a:solidFill>
                  <a:srgbClr val="000000"/>
                </a:solidFill>
                <a:latin typeface="Times New Roman" pitchFamily="34" charset="0"/>
                <a:ea typeface="微软雅黑" pitchFamily="34" charset="-122"/>
                <a:cs typeface="Times New Roman" pitchFamily="34" charset="-120"/>
              </a:rPr>
              <a:t>。请谈谈你的</a:t>
            </a:r>
          </a:p>
          <a:p>
            <a:pPr latinLnBrk="1">
              <a:lnSpc>
                <a:spcPts val="3100"/>
              </a:lnSpc>
            </a:pPr>
            <a:r>
              <a:rPr lang="en-US" altLang="zh-CN" b="0" i="0">
                <a:solidFill>
                  <a:srgbClr val="000000"/>
                </a:solidFill>
                <a:latin typeface="Times New Roman" pitchFamily="34" charset="0"/>
                <a:ea typeface="微软雅黑" pitchFamily="34" charset="-122"/>
                <a:cs typeface="Times New Roman" pitchFamily="34" charset="-120"/>
              </a:rPr>
              <a:t>看法并简要说明理由</a:t>
            </a:r>
            <a:r>
              <a:rPr lang="en-US" altLang="zh-CN" b="0" i="0" dirty="0">
                <a:solidFill>
                  <a:srgbClr val="000000"/>
                </a:solidFill>
                <a:latin typeface="Times New Roman" pitchFamily="34" charset="0"/>
                <a:ea typeface="微软雅黑" pitchFamily="34" charset="-122"/>
                <a:cs typeface="Times New Roman" pitchFamily="34" charset="-120"/>
              </a:rPr>
              <a:t>。（4分）</a:t>
            </a:r>
            <a:endParaRPr lang="en-US" altLang="zh-CN" dirty="0"/>
          </a:p>
        </p:txBody>
      </p:sp>
      <p:sp>
        <p:nvSpPr>
          <p:cNvPr id="7" name="QO_8_AN.132_1#a5c3e48e2?vcp=1&amp;pid=8ebca75dd&amp;color=0,0,0&amp;vtp=1&amp;bbb=1&amp;hb=1"/>
          <p:cNvSpPr/>
          <p:nvPr/>
        </p:nvSpPr>
        <p:spPr>
          <a:xfrm>
            <a:off x="502920" y="4873881"/>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【示例】我认为老金是主人公。虽然卢教授的形象在故事中非常鲜明，但故事是围绕老金的经历展开的</a:t>
            </a:r>
            <a:r>
              <a:rPr lang="en-US" altLang="zh-CN" sz="1800" b="1" i="0">
                <a:solidFill>
                  <a:srgbClr val="FF0000"/>
                </a:solidFill>
                <a:latin typeface="Times New Roman" pitchFamily="34" charset="0"/>
                <a:ea typeface="微软雅黑" pitchFamily="34" charset="-122"/>
                <a:cs typeface="Times New Roman" pitchFamily="34" charset="-120"/>
              </a:rPr>
              <a:t>。文章</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题目是</a:t>
            </a:r>
            <a:r>
              <a:rPr lang="en-US" altLang="zh-CN" sz="1800" b="1" i="0" dirty="0">
                <a:solidFill>
                  <a:srgbClr val="FF0000"/>
                </a:solidFill>
                <a:latin typeface="Times New Roman" pitchFamily="34" charset="0"/>
                <a:ea typeface="微软雅黑" pitchFamily="34" charset="-122"/>
                <a:cs typeface="Times New Roman" pitchFamily="34" charset="-120"/>
              </a:rPr>
              <a:t>“打瞌睡”，而这个打瞌睡的主人公就是“老金”。老金的故事贯串全文，他的性格</a:t>
            </a:r>
            <a:r>
              <a:rPr lang="en-US" altLang="zh-CN" sz="1800" b="1" i="0">
                <a:solidFill>
                  <a:srgbClr val="FF0000"/>
                </a:solidFill>
                <a:latin typeface="Times New Roman" pitchFamily="34" charset="0"/>
                <a:ea typeface="微软雅黑" pitchFamily="34" charset="-122"/>
                <a:cs typeface="Times New Roman" pitchFamily="34" charset="-120"/>
              </a:rPr>
              <a:t>、经历和感悟是推动故</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事发展的主要动力</a:t>
            </a:r>
            <a:r>
              <a:rPr lang="en-US" altLang="zh-CN" b="1" i="0" dirty="0">
                <a:solidFill>
                  <a:srgbClr val="FF0000"/>
                </a:solidFill>
                <a:latin typeface="Times New Roman" pitchFamily="34" charset="0"/>
                <a:ea typeface="微软雅黑" pitchFamily="34" charset="-122"/>
                <a:cs typeface="Times New Roman" pitchFamily="34" charset="-120"/>
              </a:rPr>
              <a:t>，同时文章也通过老金的经历，突出了文章主旨。因此老金是主人公。（4分）</a:t>
            </a:r>
            <a:endParaRPr lang="en-US" altLang="zh-CN" dirty="0"/>
          </a:p>
        </p:txBody>
      </p:sp>
      <p:sp>
        <p:nvSpPr>
          <p:cNvPr id="8" name="QO_8_BD.127_1#62a949b0f?sp=1&amp;vcp=1&amp;pid=8ebca75dd&amp;color=0,0,0&amp;vtp=1&amp;bt=1&amp;bbb=1&amp;zzd= 3">
            <a:extLst>
              <a:ext uri="{FF2B5EF4-FFF2-40B4-BE49-F238E27FC236}">
                <a16:creationId xmlns:a16="http://schemas.microsoft.com/office/drawing/2014/main" id="{8BEF96ED-1778-C482-F58E-02DA1719B4CE}"/>
              </a:ext>
            </a:extLst>
          </p:cNvPr>
          <p:cNvSpPr/>
          <p:nvPr/>
        </p:nvSpPr>
        <p:spPr>
          <a:xfrm>
            <a:off x="1512602" y="198113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wipe(left)">
                                      <p:cBhvr>
                                        <p:cTn id="29" dur="500"/>
                                        <p:tgtEl>
                                          <p:spTgt spid="7">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Effect transition="in" filter="wipe(left)">
                                      <p:cBhvr>
                                        <p:cTn id="35" dur="500"/>
                                        <p:tgtEl>
                                          <p:spTgt spid="7">
                                            <p:txEl>
                                              <p:pRg st="1" end="1"/>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
                                            <p:txEl>
                                              <p:pRg st="2" end="2"/>
                                            </p:txEl>
                                          </p:spTgt>
                                        </p:tgtEl>
                                        <p:attrNameLst>
                                          <p:attrName>style.visibility</p:attrName>
                                        </p:attrNameLst>
                                      </p:cBhvr>
                                      <p:to>
                                        <p:strVal val="visible"/>
                                      </p:to>
                                    </p:set>
                                    <p:animEffect transition="in" filter="wipe(left)">
                                      <p:cBhvr>
                                        <p:cTn id="38"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67">
    <p:spTree>
      <p:nvGrpSpPr>
        <p:cNvPr id="1" name=""/>
        <p:cNvGrpSpPr/>
        <p:nvPr/>
      </p:nvGrpSpPr>
      <p:grpSpPr>
        <a:xfrm>
          <a:off x="0" y="0"/>
          <a:ext cx="0" cy="0"/>
          <a:chOff x="0" y="0"/>
          <a:chExt cx="0" cy="0"/>
        </a:xfrm>
      </p:grpSpPr>
      <p:sp>
        <p:nvSpPr>
          <p:cNvPr id="2" name="C_6_BD#128024e87?vcp=1&amp;pid=8f4a52d0e&amp;color=0,0,0&amp;vtp=1&amp;bt=1&amp;bbb=1"/>
          <p:cNvSpPr/>
          <p:nvPr/>
        </p:nvSpPr>
        <p:spPr>
          <a:xfrm>
            <a:off x="502920" y="896112"/>
            <a:ext cx="11183112" cy="365760"/>
          </a:xfrm>
          <a:prstGeom prst="rect">
            <a:avLst/>
          </a:prstGeom>
          <a:noFill/>
          <a:ln/>
        </p:spPr>
        <p:txBody>
          <a:bodyPr wrap="none" lIns="0" tIns="0" rIns="0" bIns="0" rtlCol="0" anchor="ctr"/>
          <a:lstStyle/>
          <a:p>
            <a:pPr algn="l" latinLnBrk="1">
              <a:lnSpc>
                <a:spcPts val="2900"/>
              </a:lnSpc>
            </a:pPr>
            <a:r>
              <a:rPr lang="en-US" altLang="zh-CN" sz="2400" b="1" i="0" dirty="0">
                <a:solidFill>
                  <a:srgbClr val="000000"/>
                </a:solidFill>
                <a:latin typeface="Times New Roman" pitchFamily="34" charset="0"/>
                <a:ea typeface="微软雅黑" pitchFamily="34" charset="-122"/>
                <a:cs typeface="Times New Roman" pitchFamily="34" charset="-120"/>
              </a:rPr>
              <a:t>文二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微软雅黑" pitchFamily="34" charset="-122"/>
                <a:cs typeface="Times New Roman" pitchFamily="34" charset="-120"/>
              </a:rPr>
              <a:t>［2024河南中考］</a:t>
            </a:r>
            <a:endParaRPr lang="en-US" altLang="zh-CN" sz="2400" dirty="0"/>
          </a:p>
        </p:txBody>
      </p:sp>
      <p:sp>
        <p:nvSpPr>
          <p:cNvPr id="3" name="QM_7_BD.133_1#65d395b51?sp=1&amp;vcp=1&amp;pid=128024e87&amp;color=0,0,0&amp;vtp=1&amp;bbb=1"/>
          <p:cNvSpPr/>
          <p:nvPr/>
        </p:nvSpPr>
        <p:spPr>
          <a:xfrm>
            <a:off x="502920" y="1270000"/>
            <a:ext cx="11183112" cy="351155"/>
          </a:xfrm>
          <a:prstGeom prst="rect">
            <a:avLst/>
          </a:prstGeom>
          <a:noFill/>
          <a:ln/>
        </p:spPr>
        <p:txBody>
          <a:bodyPr wrap="none" lIns="0" tIns="0" rIns="0" bIns="0" rtlCol="0" anchor="t"/>
          <a:lstStyle/>
          <a:p>
            <a:pPr algn="ctr" latinLnBrk="1">
              <a:lnSpc>
                <a:spcPts val="3100"/>
              </a:lnSpc>
            </a:pPr>
            <a:r>
              <a:rPr lang="en-US" altLang="zh-CN" sz="1800" b="1" i="0" dirty="0">
                <a:solidFill>
                  <a:srgbClr val="000000"/>
                </a:solidFill>
                <a:latin typeface="Times New Roman" pitchFamily="34" charset="0"/>
                <a:ea typeface="KaiTi" pitchFamily="34" charset="-122"/>
                <a:cs typeface="Times New Roman" pitchFamily="34" charset="-120"/>
              </a:rPr>
              <a:t>澄河边上</a:t>
            </a:r>
            <a:endParaRPr lang="en-US" altLang="zh-CN" sz="1800" dirty="0"/>
          </a:p>
        </p:txBody>
      </p:sp>
      <p:sp>
        <p:nvSpPr>
          <p:cNvPr id="4" name="QM_7_BD.133_2#65d395b51?sp=1&amp;vcp=1&amp;pid=128024e87&amp;color=0,0,0&amp;vtp=1&amp;bbb=1&amp;hb=1"/>
          <p:cNvSpPr/>
          <p:nvPr/>
        </p:nvSpPr>
        <p:spPr>
          <a:xfrm>
            <a:off x="502920" y="1671955"/>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①</a:t>
            </a:r>
            <a:r>
              <a:rPr lang="en-US" altLang="zh-CN" sz="1800" b="0" i="0" dirty="0">
                <a:solidFill>
                  <a:srgbClr val="000000"/>
                </a:solidFill>
                <a:latin typeface="Times New Roman" pitchFamily="34" charset="0"/>
                <a:ea typeface="楷体" pitchFamily="34" charset="-122"/>
                <a:cs typeface="Times New Roman" pitchFamily="34" charset="-120"/>
              </a:rPr>
              <a:t>这是</a:t>
            </a:r>
            <a:r>
              <a:rPr lang="en-US" altLang="zh-CN" sz="1800" b="0" i="0" dirty="0">
                <a:solidFill>
                  <a:srgbClr val="000000"/>
                </a:solidFill>
                <a:latin typeface="Times New Roman" pitchFamily="34" charset="0"/>
                <a:ea typeface="KaiTi" pitchFamily="34" charset="-122"/>
                <a:cs typeface="Times New Roman" pitchFamily="34" charset="-120"/>
              </a:rPr>
              <a:t>1947</a:t>
            </a:r>
            <a:r>
              <a:rPr lang="en-US" altLang="zh-CN" sz="1800" b="0" i="0" dirty="0">
                <a:solidFill>
                  <a:srgbClr val="000000"/>
                </a:solidFill>
                <a:latin typeface="Times New Roman" pitchFamily="34" charset="0"/>
                <a:ea typeface="楷体" pitchFamily="34" charset="-122"/>
                <a:cs typeface="Times New Roman" pitchFamily="34" charset="-120"/>
              </a:rPr>
              <a:t>年的夏天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解放军以少数部队插入敌后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粉碎了敌人的重点进攻计划</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现在进行战略性军事转</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移</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敌人趁机前阻后追</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十分疯狂</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7_BD.133_3#65d395b51?sp=1&amp;vcp=1&amp;pid=128024e87&amp;color=0,0,0&amp;vtp=1&amp;bbb=1&amp;hb=1"/>
          <p:cNvSpPr/>
          <p:nvPr/>
        </p:nvSpPr>
        <p:spPr>
          <a:xfrm>
            <a:off x="502920" y="2491740"/>
            <a:ext cx="1118311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②</a:t>
            </a:r>
            <a:r>
              <a:rPr lang="en-US" altLang="zh-CN" sz="1800" b="0" i="0" dirty="0">
                <a:solidFill>
                  <a:srgbClr val="000000"/>
                </a:solidFill>
                <a:latin typeface="Times New Roman" pitchFamily="34" charset="0"/>
                <a:ea typeface="楷体" pitchFamily="34" charset="-122"/>
                <a:cs typeface="Times New Roman" pitchFamily="34" charset="-120"/>
              </a:rPr>
              <a:t>周玉兆带着</a:t>
            </a:r>
            <a:r>
              <a:rPr lang="en-US" altLang="zh-CN" sz="1800" b="0" i="0" dirty="0">
                <a:solidFill>
                  <a:srgbClr val="000000"/>
                </a:solidFill>
                <a:latin typeface="Times New Roman" pitchFamily="34" charset="0"/>
                <a:ea typeface="KaiTi" pitchFamily="34" charset="-122"/>
                <a:cs typeface="Times New Roman" pitchFamily="34" charset="-120"/>
              </a:rPr>
              <a:t>20</a:t>
            </a:r>
            <a:r>
              <a:rPr lang="en-US" altLang="zh-CN" sz="1800" b="0" i="0" dirty="0">
                <a:solidFill>
                  <a:srgbClr val="000000"/>
                </a:solidFill>
                <a:latin typeface="Times New Roman" pitchFamily="34" charset="0"/>
                <a:ea typeface="楷体" pitchFamily="34" charset="-122"/>
                <a:cs typeface="Times New Roman" pitchFamily="34" charset="-120"/>
              </a:rPr>
              <a:t>多名掉在后面的伤</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体弱的同志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临近黄昏时</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艰难地到达了澄河边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雨没有停</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风</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也没有息</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澄河浊流滚滚</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河水猛涨</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没有桥</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也没有渡船</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6" name="QM_7_BD.133_4#65d395b51?sp=1&amp;vcp=1&amp;pid=128024e87&amp;color=0,0,0&amp;vtp=1&amp;bbb=1&amp;hb=1"/>
          <p:cNvSpPr/>
          <p:nvPr/>
        </p:nvSpPr>
        <p:spPr>
          <a:xfrm>
            <a:off x="502920" y="3311525"/>
            <a:ext cx="111831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③“</a:t>
            </a:r>
            <a:r>
              <a:rPr lang="en-US" altLang="zh-CN" sz="1800" b="0" i="0" dirty="0">
                <a:solidFill>
                  <a:srgbClr val="000000"/>
                </a:solidFill>
                <a:latin typeface="Times New Roman" pitchFamily="34" charset="0"/>
                <a:ea typeface="楷体" pitchFamily="34" charset="-122"/>
                <a:cs typeface="Times New Roman" pitchFamily="34" charset="-120"/>
              </a:rPr>
              <a:t>会水的同志站出来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一人带一个</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周玉兆大声地说着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战士们对着大河</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向着暴</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风雨宣战了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战士小余挽着一个不会水的同志率先下河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没游多远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就被水直冲下去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小余一边挣扎</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一边对</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岸上喊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过不去啦</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水还在涨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直到天擦黑儿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小余和那个同志才水淋淋地回来</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其他渡河的同志也陆续回来</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了</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一个人也没渡过去</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7" name="QM_7_BD.133_5#65d395b51?sp=1&amp;vcp=1&amp;pid=128024e87&amp;color=0,0,0&amp;vtp=1&amp;bbb=1"/>
          <p:cNvSpPr/>
          <p:nvPr/>
        </p:nvSpPr>
        <p:spPr>
          <a:xfrm>
            <a:off x="502920" y="4957508"/>
            <a:ext cx="11310938"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④</a:t>
            </a:r>
            <a:r>
              <a:rPr lang="en-US" altLang="zh-CN" sz="1800" b="0" i="0" dirty="0">
                <a:solidFill>
                  <a:srgbClr val="000000"/>
                </a:solidFill>
                <a:latin typeface="Times New Roman" pitchFamily="34" charset="0"/>
                <a:ea typeface="楷体" pitchFamily="34" charset="-122"/>
                <a:cs typeface="Times New Roman" pitchFamily="34" charset="-120"/>
              </a:rPr>
              <a:t>雨终于停了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风也小了些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周玉兆让其他同志留在河边休息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自己带着小余去附近村子打听哪里有浅滩</a:t>
            </a:r>
            <a:r>
              <a:rPr lang="en-US" altLang="zh-CN" sz="1800" b="0" i="0" dirty="0">
                <a:solidFill>
                  <a:srgbClr val="000000"/>
                </a:solidFill>
                <a:latin typeface="Times New Roman" pitchFamily="34" charset="0"/>
                <a:ea typeface="KaiTi" pitchFamily="34" charset="-122"/>
                <a:cs typeface="Times New Roman" pitchFamily="34" charset="-120"/>
              </a:rPr>
              <a:t>。</a:t>
            </a:r>
            <a:endParaRPr lang="en-US" altLang="zh-CN" sz="1800" dirty="0"/>
          </a:p>
        </p:txBody>
      </p:sp>
      <p:sp>
        <p:nvSpPr>
          <p:cNvPr id="8" name="QM_7_BD.133_6#65d395b51?sp=1&amp;vcp=1&amp;pid=128024e87&amp;color=0,0,0&amp;vtp=1&amp;bbb=1&amp;hb=1"/>
          <p:cNvSpPr/>
          <p:nvPr/>
        </p:nvSpPr>
        <p:spPr>
          <a:xfrm>
            <a:off x="502920" y="5368290"/>
            <a:ext cx="11183112"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⑤</a:t>
            </a:r>
            <a:r>
              <a:rPr lang="en-US" altLang="zh-CN" sz="1800" b="0" i="0" dirty="0">
                <a:solidFill>
                  <a:srgbClr val="000000"/>
                </a:solidFill>
                <a:latin typeface="Times New Roman" pitchFamily="34" charset="0"/>
                <a:ea typeface="楷体" pitchFamily="34" charset="-122"/>
                <a:cs typeface="Times New Roman" pitchFamily="34" charset="-120"/>
              </a:rPr>
              <a:t>远处炮声隆隆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田野里显得格外安静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月亮从云里探出头来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地面上的一切都变得格外柔和</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他们在不</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远的一片瓜地前遇到一位老人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老人打量了他们一下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同志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你们要过河是不是</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周玉兆点点头</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把大致</a:t>
            </a:r>
          </a:p>
          <a:p>
            <a:pPr latinLnBrk="1">
              <a:lnSpc>
                <a:spcPct val="150000"/>
              </a:lnSpc>
            </a:pPr>
            <a:endParaRPr lang="en-US" altLang="zh-CN" dirty="0"/>
          </a:p>
        </p:txBody>
      </p:sp>
    </p:spTree>
  </p:cSld>
  <p:clrMapOvr>
    <a:masterClrMapping/>
  </p:clrMapOvr>
  <p:transition>
    <p:split dir="in"/>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33_6#65d395b51?sp=1&amp;vcp=1&amp;pid=128024e87&amp;color=0,0,0&amp;vtp=1&amp;bbb=1&amp;hb=1">
            <a:extLst>
              <a:ext uri="{FF2B5EF4-FFF2-40B4-BE49-F238E27FC236}">
                <a16:creationId xmlns:a16="http://schemas.microsoft.com/office/drawing/2014/main" id="{56F70C41-78A1-E9E9-0C42-C9B929F14722}"/>
              </a:ext>
            </a:extLst>
          </p:cNvPr>
          <p:cNvSpPr/>
          <p:nvPr/>
        </p:nvSpPr>
        <p:spPr>
          <a:xfrm>
            <a:off x="502920" y="1005310"/>
            <a:ext cx="11183112" cy="1189355"/>
          </a:xfrm>
          <a:prstGeom prst="rect">
            <a:avLst/>
          </a:prstGeom>
          <a:noFill/>
          <a:ln/>
        </p:spPr>
        <p:txBody>
          <a:bodyPr wrap="none" lIns="0" tIns="0" rIns="0" bIns="0" rtlCol="0" anchor="t"/>
          <a:lstStyle/>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情况说了一遍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老人听后</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想了一会儿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乡亲们都往山里撤了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我也正要走呢</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不过</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河水再大</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也一定叫你们今晚过河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带他们进了看瓜的草屋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点起火</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让他们烤衣服</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煮地瓜吃</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又急忙去把留在</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河边的同志们叫来</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安排完</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老人便不见了</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7_BD.133_7#65d395b51?sp=1&amp;vcp=1&amp;pid=128024e87&amp;color=0,0,0&amp;vtp=1&amp;bbb=1&amp;hb=1">
            <a:extLst>
              <a:ext uri="{FF2B5EF4-FFF2-40B4-BE49-F238E27FC236}">
                <a16:creationId xmlns:a16="http://schemas.microsoft.com/office/drawing/2014/main" id="{2C963BF7-AD1B-77C7-9E40-37C0545D6288}"/>
              </a:ext>
            </a:extLst>
          </p:cNvPr>
          <p:cNvSpPr/>
          <p:nvPr/>
        </p:nvSpPr>
        <p:spPr>
          <a:xfrm>
            <a:off x="502920" y="2247800"/>
            <a:ext cx="111831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⑥</a:t>
            </a:r>
            <a:r>
              <a:rPr lang="en-US" altLang="zh-CN" sz="1800" b="0" i="0" dirty="0">
                <a:solidFill>
                  <a:srgbClr val="000000"/>
                </a:solidFill>
                <a:latin typeface="Times New Roman" pitchFamily="34" charset="0"/>
                <a:ea typeface="楷体" pitchFamily="34" charset="-122"/>
                <a:cs typeface="Times New Roman" pitchFamily="34" charset="-120"/>
              </a:rPr>
              <a:t>月亮已悬在当空</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屋外场地上</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一片银白的月色</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一切是那么宁静</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美好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远处的枪声像炒豆似的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在</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这静夜里格外清楚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好像又近了许多</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周玉兆靠着门框坐着</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转头对身边的小余说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明天</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敌人会站在这里</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停了一下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要是留在这里打游击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你怕不怕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和你一起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我什么也不怕</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小余坚定地回答</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周</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玉兆拍了拍小余</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应该说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和老百姓在一起</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我们什么也不怕</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7_BD.133_8#65d395b51?sp=1&amp;vcp=1&amp;pid=128024e87&amp;color=0,0,0&amp;vtp=1&amp;bbb=1&amp;hb=1">
            <a:extLst>
              <a:ext uri="{FF2B5EF4-FFF2-40B4-BE49-F238E27FC236}">
                <a16:creationId xmlns:a16="http://schemas.microsoft.com/office/drawing/2014/main" id="{417E2C93-FF14-6659-9E00-2EDFB22AF574}"/>
              </a:ext>
            </a:extLst>
          </p:cNvPr>
          <p:cNvSpPr/>
          <p:nvPr/>
        </p:nvSpPr>
        <p:spPr>
          <a:xfrm>
            <a:off x="502920" y="3898800"/>
            <a:ext cx="11183112"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⑦</a:t>
            </a:r>
            <a:r>
              <a:rPr lang="en-US" altLang="zh-CN" sz="1800" b="0" i="0" dirty="0">
                <a:solidFill>
                  <a:srgbClr val="000000"/>
                </a:solidFill>
                <a:latin typeface="Times New Roman" pitchFamily="34" charset="0"/>
                <a:ea typeface="楷体" pitchFamily="34" charset="-122"/>
                <a:cs typeface="Times New Roman" pitchFamily="34" charset="-120"/>
              </a:rPr>
              <a:t>河堤那边传来了一种古怪的声音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周玉兆凝神听了一会儿</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便和小余起身向河边走去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到了河边</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他们</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看见老人正在河堤上掘土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一条刚掘出来的小沟正通向河边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周玉兆愣了一愣</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猛然明白过来</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大爷这是要放</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水帮他们过河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他一步抢过去夺下锄头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大爷</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我们就是死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也不能祸害老百姓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老人缓和地解释道</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澄</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河不太深</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主要是下暴雨</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水来得太急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开一点儿口子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水有了出处</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人在河里蹚水走也能过去了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不行</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周</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玉兆坚定地说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我们是人民的部队</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活着是为了让老百姓过上好日子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死了也是为了老百姓</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老人叹了口气</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100"/>
              </a:lnSpc>
            </a:pPr>
            <a:r>
              <a:rPr lang="en-US" altLang="zh-CN" b="0" i="0">
                <a:solidFill>
                  <a:srgbClr val="000000"/>
                </a:solidFill>
                <a:latin typeface="Times New Roman" pitchFamily="34" charset="0"/>
                <a:ea typeface="楷体" pitchFamily="34" charset="-122"/>
                <a:cs typeface="Times New Roman" pitchFamily="34" charset="-120"/>
              </a:rPr>
              <a:t>皱起眉看着黑沉沉的河水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过了一会儿</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说</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你们在这里等着</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我再去想想办法</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Tree>
    <p:extLst>
      <p:ext uri="{BB962C8B-B14F-4D97-AF65-F5344CB8AC3E}">
        <p14:creationId xmlns:p14="http://schemas.microsoft.com/office/powerpoint/2010/main" val="4241529485"/>
      </p:ext>
    </p:extLst>
  </p:cSld>
  <p:clrMapOvr>
    <a:masterClrMapping/>
  </p:clrMapOvr>
  <p:transition>
    <p:split dir="in"/>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33_9#65d395b51?sp=1&amp;vcp=1&amp;pid=128024e87&amp;color=0,0,0&amp;vtp=1&amp;bbb=1&amp;hb=1">
            <a:extLst>
              <a:ext uri="{FF2B5EF4-FFF2-40B4-BE49-F238E27FC236}">
                <a16:creationId xmlns:a16="http://schemas.microsoft.com/office/drawing/2014/main" id="{2160A8FF-0271-FD1F-72BB-5D4A699EF756}"/>
              </a:ext>
            </a:extLst>
          </p:cNvPr>
          <p:cNvSpPr/>
          <p:nvPr/>
        </p:nvSpPr>
        <p:spPr>
          <a:xfrm>
            <a:off x="502920" y="900000"/>
            <a:ext cx="11183112" cy="7480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⑧</a:t>
            </a:r>
            <a:r>
              <a:rPr lang="en-US" altLang="zh-CN" sz="1800" b="0" i="0" dirty="0">
                <a:solidFill>
                  <a:srgbClr val="000000"/>
                </a:solidFill>
                <a:latin typeface="Times New Roman" pitchFamily="34" charset="0"/>
                <a:ea typeface="楷体" pitchFamily="34" charset="-122"/>
                <a:cs typeface="Times New Roman" pitchFamily="34" charset="-120"/>
              </a:rPr>
              <a:t>月亮偏西了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一度沉寂的枪声</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又响了起来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而且很近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很激烈</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老人气喘吁吁地跑来了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后面还跟了</a:t>
            </a:r>
          </a:p>
          <a:p>
            <a:pPr latinLnBrk="1">
              <a:lnSpc>
                <a:spcPts val="3000"/>
              </a:lnSpc>
            </a:pPr>
            <a:r>
              <a:rPr lang="en-US" altLang="zh-CN" b="0" i="0">
                <a:solidFill>
                  <a:srgbClr val="000000"/>
                </a:solidFill>
                <a:latin typeface="Times New Roman" pitchFamily="34" charset="0"/>
                <a:ea typeface="楷体" pitchFamily="34" charset="-122"/>
                <a:cs typeface="Times New Roman" pitchFamily="34" charset="-120"/>
              </a:rPr>
              <a:t>两个中年老乡</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每人肩上都扛了五六根扁担</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草屋里的同志们也来了</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3" name="QM_7_BD.133_10#65d395b51?sp=1&amp;vcp=1&amp;pid=128024e87&amp;color=0,0,0&amp;vtp=1&amp;bbb=1&amp;hb=1">
            <a:extLst>
              <a:ext uri="{FF2B5EF4-FFF2-40B4-BE49-F238E27FC236}">
                <a16:creationId xmlns:a16="http://schemas.microsoft.com/office/drawing/2014/main" id="{1FDE84B0-47E8-5E42-BD7D-9D30B5CF9365}"/>
              </a:ext>
            </a:extLst>
          </p:cNvPr>
          <p:cNvSpPr/>
          <p:nvPr/>
        </p:nvSpPr>
        <p:spPr>
          <a:xfrm>
            <a:off x="502920" y="1703324"/>
            <a:ext cx="11183112" cy="19672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⑨“</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我捉了两条</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水鳗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来了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老人忽然变得又风趣又活泼</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长眉毛一耸一耸的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他们正往山</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里跑</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恰巧就跑进了我张的网里了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那两位被叫作</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水鳗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的老乡笑呵呵地跟大家打了招呼</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立即和老人一起动</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手绑扎扁担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老人一边扎扁担</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一边向周玉兆挤了挤眼睛</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同志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澄河是咱们老百姓的</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不怕它再</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蛮</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到底还得听咱指挥</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一会儿又说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同志</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过了河</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你们尽管大摇大摆地走好了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敌人来了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就让他们来试</a:t>
            </a:r>
          </a:p>
          <a:p>
            <a:pPr latinLnBrk="1">
              <a:lnSpc>
                <a:spcPts val="3000"/>
              </a:lnSpc>
            </a:pPr>
            <a:r>
              <a:rPr lang="en-US" altLang="zh-CN" b="0" i="0">
                <a:solidFill>
                  <a:srgbClr val="000000"/>
                </a:solidFill>
                <a:latin typeface="Times New Roman" pitchFamily="34" charset="0"/>
                <a:ea typeface="楷体" pitchFamily="34" charset="-122"/>
                <a:cs typeface="Times New Roman" pitchFamily="34" charset="-120"/>
              </a:rPr>
              <a:t>试</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看咱澄河对他们客气不客气</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4" name="QM_7_BD.133_11#65d395b51?sp=1&amp;vcp=1&amp;pid=128024e87&amp;color=0,0,0&amp;vtp=1&amp;bbb=1&amp;hb=1">
            <a:extLst>
              <a:ext uri="{FF2B5EF4-FFF2-40B4-BE49-F238E27FC236}">
                <a16:creationId xmlns:a16="http://schemas.microsoft.com/office/drawing/2014/main" id="{1B64CEEA-AE05-9A94-44AB-7F0E8EDCF4C2}"/>
              </a:ext>
            </a:extLst>
          </p:cNvPr>
          <p:cNvSpPr/>
          <p:nvPr/>
        </p:nvSpPr>
        <p:spPr>
          <a:xfrm>
            <a:off x="502920" y="3697224"/>
            <a:ext cx="11183112" cy="11544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⑩</a:t>
            </a:r>
            <a:r>
              <a:rPr lang="en-US" altLang="zh-CN" sz="1800" b="0" i="0" dirty="0">
                <a:solidFill>
                  <a:srgbClr val="000000"/>
                </a:solidFill>
                <a:latin typeface="Times New Roman" pitchFamily="34" charset="0"/>
                <a:ea typeface="楷体" pitchFamily="34" charset="-122"/>
                <a:cs typeface="Times New Roman" pitchFamily="34" charset="-120"/>
              </a:rPr>
              <a:t>天快亮了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两只棋盘式的空心筏子扎好了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老人送到水边</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刚才那副高兴样子</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忽然又不见了</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神情变</a:t>
            </a:r>
          </a:p>
          <a:p>
            <a:pPr latinLnBrk="1">
              <a:lnSpc>
                <a:spcPts val="3200"/>
              </a:lnSpc>
            </a:pPr>
            <a:r>
              <a:rPr lang="en-US" altLang="zh-CN" sz="1800" b="0" i="0">
                <a:solidFill>
                  <a:srgbClr val="000000"/>
                </a:solidFill>
                <a:latin typeface="Times New Roman" pitchFamily="34" charset="0"/>
                <a:ea typeface="楷体" pitchFamily="34" charset="-122"/>
                <a:cs typeface="Times New Roman" pitchFamily="34" charset="-120"/>
              </a:rPr>
              <a:t>得很严峻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说</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同志们一路平安</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我老了</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不能送同志们过河去</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他俩水性极好</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保证没问题</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记住我们澄河</a:t>
            </a:r>
            <a:r>
              <a:rPr lang="en-US" altLang="zh-CN" sz="1800" b="0" i="0">
                <a:solidFill>
                  <a:srgbClr val="000000"/>
                </a:solidFill>
                <a:latin typeface="Times New Roman" pitchFamily="34" charset="0"/>
                <a:ea typeface="KaiTi" pitchFamily="34" charset="-122"/>
                <a:cs typeface="Times New Roman" pitchFamily="34" charset="-120"/>
              </a:rPr>
              <a:t>，</a:t>
            </a:r>
          </a:p>
          <a:p>
            <a:pPr latinLnBrk="1">
              <a:lnSpc>
                <a:spcPts val="3000"/>
              </a:lnSpc>
            </a:pPr>
            <a:r>
              <a:rPr lang="en-US" altLang="zh-CN" b="0" i="0">
                <a:solidFill>
                  <a:srgbClr val="000000"/>
                </a:solidFill>
                <a:latin typeface="Times New Roman" pitchFamily="34" charset="0"/>
                <a:ea typeface="楷体" pitchFamily="34" charset="-122"/>
                <a:cs typeface="Times New Roman" pitchFamily="34" charset="-120"/>
              </a:rPr>
              <a:t>明年我老头子还是种瓜</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等同志们来吃</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5" name="QM_7_BD.133_12#65d395b51?sp=1&amp;vcp=1&amp;pid=128024e87&amp;color=0,0,0&amp;vtp=1&amp;bbb=1&amp;hb=1">
            <a:extLst>
              <a:ext uri="{FF2B5EF4-FFF2-40B4-BE49-F238E27FC236}">
                <a16:creationId xmlns:a16="http://schemas.microsoft.com/office/drawing/2014/main" id="{C5944082-418E-78ED-2983-A2451018EA68}"/>
              </a:ext>
            </a:extLst>
          </p:cNvPr>
          <p:cNvSpPr/>
          <p:nvPr/>
        </p:nvSpPr>
        <p:spPr>
          <a:xfrm>
            <a:off x="502920" y="4891024"/>
            <a:ext cx="11183112" cy="7480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⑪</a:t>
            </a:r>
            <a:r>
              <a:rPr lang="en-US" altLang="zh-CN" sz="1800" b="0" i="0" dirty="0">
                <a:solidFill>
                  <a:srgbClr val="000000"/>
                </a:solidFill>
                <a:latin typeface="Times New Roman" pitchFamily="34" charset="0"/>
                <a:ea typeface="楷体" pitchFamily="34" charset="-122"/>
                <a:cs typeface="Times New Roman" pitchFamily="34" charset="-120"/>
              </a:rPr>
              <a:t>第一只筏子在会水的同志和一个老乡的共同努力下</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已经越过了河心</a:t>
            </a:r>
            <a:r>
              <a:rPr lang="en-US" altLang="zh-CN" sz="1800" b="0" i="0" dirty="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向对岸靠近</a:t>
            </a:r>
            <a:r>
              <a:rPr lang="en-US" altLang="zh-CN" sz="1800" b="0" i="0">
                <a:solidFill>
                  <a:srgbClr val="000000"/>
                </a:solidFill>
                <a:latin typeface="Times New Roman" pitchFamily="34" charset="0"/>
                <a:ea typeface="KaiTi"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第二只筏子也下水</a:t>
            </a:r>
          </a:p>
          <a:p>
            <a:pPr latinLnBrk="1">
              <a:lnSpc>
                <a:spcPts val="3000"/>
              </a:lnSpc>
            </a:pPr>
            <a:r>
              <a:rPr lang="en-US" altLang="zh-CN" b="0" i="0">
                <a:solidFill>
                  <a:srgbClr val="000000"/>
                </a:solidFill>
                <a:latin typeface="Times New Roman" pitchFamily="34" charset="0"/>
                <a:ea typeface="楷体" pitchFamily="34" charset="-122"/>
                <a:cs typeface="Times New Roman" pitchFamily="34" charset="-120"/>
              </a:rPr>
              <a:t>了</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周玉兆望着河堤上的老人</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暗暗地发誓</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只要有一口气在</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就要向前</a:t>
            </a:r>
            <a:r>
              <a:rPr lang="en-US" altLang="zh-CN" b="0" i="0" dirty="0">
                <a:solidFill>
                  <a:srgbClr val="000000"/>
                </a:solidFill>
                <a:latin typeface="Times New Roman" pitchFamily="34" charset="0"/>
                <a:ea typeface="KaiTi"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就要和部队一起打回来</a:t>
            </a:r>
            <a:r>
              <a:rPr lang="en-US" altLang="zh-CN" b="0" i="0" dirty="0">
                <a:solidFill>
                  <a:srgbClr val="000000"/>
                </a:solidFill>
                <a:latin typeface="Times New Roman" pitchFamily="34" charset="0"/>
                <a:ea typeface="KaiTi" pitchFamily="34" charset="-122"/>
                <a:cs typeface="Times New Roman" pitchFamily="34" charset="-120"/>
              </a:rPr>
              <a:t>。</a:t>
            </a:r>
            <a:endParaRPr lang="en-US" altLang="zh-CN" dirty="0"/>
          </a:p>
        </p:txBody>
      </p:sp>
      <p:sp>
        <p:nvSpPr>
          <p:cNvPr id="6" name="QM_7_BD.133_13#65d395b51?sp=1&amp;vcp=1&amp;pid=128024e87&amp;color=0,0,0&amp;vtp=1&amp;bbb=1">
            <a:extLst>
              <a:ext uri="{FF2B5EF4-FFF2-40B4-BE49-F238E27FC236}">
                <a16:creationId xmlns:a16="http://schemas.microsoft.com/office/drawing/2014/main" id="{D8B795CB-3A9F-CA90-E63C-67FAA3F2F695}"/>
              </a:ext>
            </a:extLst>
          </p:cNvPr>
          <p:cNvSpPr/>
          <p:nvPr/>
        </p:nvSpPr>
        <p:spPr>
          <a:xfrm>
            <a:off x="502920" y="5687187"/>
            <a:ext cx="11183112" cy="7480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KaiTi" pitchFamily="34" charset="-122"/>
                <a:cs typeface="Times New Roman" pitchFamily="34" charset="-120"/>
              </a:rPr>
              <a:t>⑫____</a:t>
            </a:r>
            <a:endParaRPr lang="en-US" altLang="zh-CN" sz="1800" dirty="0"/>
          </a:p>
          <a:p>
            <a:pPr algn="r" latinLnBrk="1">
              <a:lnSpc>
                <a:spcPts val="3000"/>
              </a:lnSpc>
            </a:pPr>
            <a:r>
              <a:rPr lang="en-US" altLang="zh-CN" b="0" i="0">
                <a:solidFill>
                  <a:srgbClr val="000000"/>
                </a:solidFill>
                <a:latin typeface="Times New Roman" pitchFamily="34" charset="0"/>
                <a:ea typeface="KaiTi" pitchFamily="34" charset="-122"/>
                <a:cs typeface="Times New Roman" pitchFamily="34" charset="-120"/>
              </a:rPr>
              <a:t>（</a:t>
            </a:r>
            <a:r>
              <a:rPr lang="en-US" altLang="zh-CN" sz="1800" b="0" i="0" dirty="0">
                <a:solidFill>
                  <a:srgbClr val="000000"/>
                </a:solidFill>
                <a:latin typeface="Times New Roman" pitchFamily="34" charset="0"/>
                <a:ea typeface="KaiTi" pitchFamily="34" charset="-122"/>
                <a:cs typeface="Times New Roman" pitchFamily="34" charset="-120"/>
              </a:rPr>
              <a:t>选自茹志鹃《茹志鹃小说选》,有删改）</a:t>
            </a:r>
            <a:endParaRPr lang="en-US" altLang="zh-CN" sz="1800" dirty="0"/>
          </a:p>
        </p:txBody>
      </p:sp>
    </p:spTree>
    <p:extLst>
      <p:ext uri="{BB962C8B-B14F-4D97-AF65-F5344CB8AC3E}">
        <p14:creationId xmlns:p14="http://schemas.microsoft.com/office/powerpoint/2010/main" val="3114801381"/>
      </p:ext>
    </p:extLst>
  </p:cSld>
  <p:clrMapOvr>
    <a:masterClrMapping/>
  </p:clrMapOvr>
  <p:transition>
    <p:split dir="in"/>
  </p:transition>
</p:sld>
</file>

<file path=ppt/slides/slide96.xml><?xml version="1.0" encoding="utf-8"?>
<p:sld xmlns:a="http://schemas.openxmlformats.org/drawingml/2006/main" xmlns:r="http://schemas.openxmlformats.org/officeDocument/2006/relationships" xmlns:p="http://schemas.openxmlformats.org/presentationml/2006/main">
  <p:cSld name="Slide 68">
    <p:spTree>
      <p:nvGrpSpPr>
        <p:cNvPr id="1" name=""/>
        <p:cNvGrpSpPr/>
        <p:nvPr/>
      </p:nvGrpSpPr>
      <p:grpSpPr>
        <a:xfrm>
          <a:off x="0" y="0"/>
          <a:ext cx="0" cy="0"/>
          <a:chOff x="0" y="0"/>
          <a:chExt cx="0" cy="0"/>
        </a:xfrm>
      </p:grpSpPr>
      <p:sp>
        <p:nvSpPr>
          <p:cNvPr id="2" name="QO_8_BD.134_1#28c08ae2a?vcp=1&amp;pid=65d395b51&amp;color=0,0,0&amp;vtp=1&amp;bt=1&amp;bbb=1"/>
          <p:cNvSpPr/>
          <p:nvPr/>
        </p:nvSpPr>
        <p:spPr>
          <a:xfrm>
            <a:off x="502920" y="119818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6.为了让战士们能渡过澄河，周玉兆和老人分别做了哪些事?请简要概括。（4分）</a:t>
            </a:r>
            <a:endParaRPr lang="en-US" altLang="zh-CN" sz="1800" dirty="0"/>
          </a:p>
        </p:txBody>
      </p:sp>
      <p:sp>
        <p:nvSpPr>
          <p:cNvPr id="3" name="QO_8_AN.135_1#28c08ae2a?vcp=1&amp;pid=65d395b51&amp;color=0,0,0&amp;vtp=1&amp;bbb=1"/>
          <p:cNvSpPr/>
          <p:nvPr/>
        </p:nvSpPr>
        <p:spPr>
          <a:xfrm>
            <a:off x="502920" y="1596646"/>
            <a:ext cx="11183112" cy="7732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周玉兆:①让会水的同志带不会水的同志过河;②带小余去打听哪里有浅滩。</a:t>
            </a:r>
            <a:endParaRPr lang="en-US" altLang="zh-CN" sz="1800" dirty="0"/>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老</a:t>
            </a:r>
            <a:r>
              <a:rPr lang="en-US" altLang="zh-CN" sz="1800" b="1" i="0">
                <a:solidFill>
                  <a:srgbClr val="FF0000"/>
                </a:solidFill>
                <a:latin typeface="Times New Roman" pitchFamily="34" charset="0"/>
                <a:ea typeface="微软雅黑" pitchFamily="34" charset="-122"/>
                <a:cs typeface="Times New Roman" pitchFamily="34" charset="-120"/>
              </a:rPr>
              <a:t>人</a:t>
            </a:r>
            <a:r>
              <a:rPr lang="en-US" altLang="zh-CN" sz="1800" b="1" i="0" dirty="0">
                <a:solidFill>
                  <a:srgbClr val="FF0000"/>
                </a:solidFill>
                <a:latin typeface="Times New Roman" pitchFamily="34" charset="0"/>
                <a:ea typeface="微软雅黑" pitchFamily="34" charset="-122"/>
                <a:cs typeface="Times New Roman" pitchFamily="34" charset="-120"/>
              </a:rPr>
              <a:t>:①在河堤上掘沟,想用放水的办法帮战士们过河；②找来两个老乡,一起扎筏子帮战士们过河。（4分）</a:t>
            </a:r>
            <a:endParaRPr lang="en-US" altLang="zh-CN" sz="1800" dirty="0"/>
          </a:p>
        </p:txBody>
      </p:sp>
      <p:sp>
        <p:nvSpPr>
          <p:cNvPr id="4" name="QO_8_BD.136_1#3e1f4516c?vcp=1&amp;pid=65d395b51&amp;color=0,0,0&amp;vtp=1&amp;bbb=1"/>
          <p:cNvSpPr/>
          <p:nvPr/>
        </p:nvSpPr>
        <p:spPr>
          <a:xfrm>
            <a:off x="502920" y="2414399"/>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7.小说第⑨段是怎样表现老人找到过河办法后的高兴心情的?请简要分析。（4分）</a:t>
            </a:r>
            <a:endParaRPr lang="en-US" altLang="zh-CN" sz="1800" dirty="0"/>
          </a:p>
        </p:txBody>
      </p:sp>
      <p:sp>
        <p:nvSpPr>
          <p:cNvPr id="5" name="QO_8_AN.137_1#3e1f4516c?vcp=1&amp;pid=65d395b51&amp;color=0,0,0&amp;vtp=1&amp;bbb=1&amp;hb=1"/>
          <p:cNvSpPr/>
          <p:nvPr/>
        </p:nvSpPr>
        <p:spPr>
          <a:xfrm>
            <a:off x="502920" y="2822196"/>
            <a:ext cx="11183112" cy="16114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①通过语言描写来表现。“捉了两条‘水鳗’”“跑进了我张的网里了</a:t>
            </a:r>
            <a:r>
              <a:rPr lang="en-US" altLang="zh-CN" sz="1800" b="1" i="0">
                <a:solidFill>
                  <a:srgbClr val="FF0000"/>
                </a:solidFill>
                <a:latin typeface="Times New Roman" pitchFamily="34" charset="0"/>
                <a:ea typeface="微软雅黑" pitchFamily="34" charset="-122"/>
                <a:cs typeface="Times New Roman" pitchFamily="34" charset="-120"/>
              </a:rPr>
              <a:t>”等语言诙谐风趣表现老人的高兴心</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情</a:t>
            </a:r>
            <a:r>
              <a:rPr lang="en-US" altLang="zh-CN" sz="1800" b="1" i="0" dirty="0">
                <a:solidFill>
                  <a:srgbClr val="FF0000"/>
                </a:solidFill>
                <a:latin typeface="Times New Roman" pitchFamily="34" charset="0"/>
                <a:ea typeface="微软雅黑" pitchFamily="34" charset="-122"/>
                <a:cs typeface="Times New Roman" pitchFamily="34" charset="-120"/>
              </a:rPr>
              <a:t>。或:“到底还得听咱指挥”“看咱澄河对他们客气不客气”等语言充满自信、自豪,表现老人的高兴心情。</a:t>
            </a:r>
            <a:r>
              <a:rPr lang="en-US" altLang="zh-CN" sz="1800" b="1" i="0">
                <a:solidFill>
                  <a:srgbClr val="FF0000"/>
                </a:solidFill>
                <a:latin typeface="Times New Roman" pitchFamily="34" charset="0"/>
                <a:ea typeface="微软雅黑" pitchFamily="34" charset="-122"/>
                <a:cs typeface="Times New Roman" pitchFamily="34" charset="-120"/>
              </a:rPr>
              <a:t>②通过</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神态</a:t>
            </a:r>
            <a:r>
              <a:rPr lang="en-US" altLang="zh-CN" sz="1800" b="1" i="0" dirty="0">
                <a:solidFill>
                  <a:srgbClr val="FF0000"/>
                </a:solidFill>
                <a:latin typeface="Times New Roman" pitchFamily="34" charset="0"/>
                <a:ea typeface="微软雅黑" pitchFamily="34" charset="-122"/>
                <a:cs typeface="Times New Roman" pitchFamily="34" charset="-120"/>
              </a:rPr>
              <a:t>（外貌）描写来表现。“长眉毛一耸一耸的”“挤了挤眼睛”,显出老人面部表情的丰富,</a:t>
            </a:r>
            <a:r>
              <a:rPr lang="en-US" altLang="zh-CN" sz="1800" b="1" i="0">
                <a:solidFill>
                  <a:srgbClr val="FF0000"/>
                </a:solidFill>
                <a:latin typeface="Times New Roman" pitchFamily="34" charset="0"/>
                <a:ea typeface="微软雅黑" pitchFamily="34" charset="-122"/>
                <a:cs typeface="Times New Roman" pitchFamily="34" charset="-120"/>
              </a:rPr>
              <a:t>表现老人的高兴心情。</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b="1" i="0" dirty="0">
                <a:solidFill>
                  <a:srgbClr val="FF0000"/>
                </a:solidFill>
                <a:latin typeface="Times New Roman" pitchFamily="34" charset="0"/>
                <a:ea typeface="微软雅黑" pitchFamily="34" charset="-122"/>
                <a:cs typeface="Times New Roman" pitchFamily="34" charset="-120"/>
              </a:rPr>
              <a:t>4分）</a:t>
            </a:r>
            <a:endParaRPr lang="en-US" altLang="zh-CN" dirty="0"/>
          </a:p>
        </p:txBody>
      </p:sp>
      <p:sp>
        <p:nvSpPr>
          <p:cNvPr id="6" name="QO_8_BD.138_1#59d696276?vcp=1&amp;pid=65d395b51&amp;color=0,0,0&amp;vtp=1&amp;bbb=1"/>
          <p:cNvSpPr/>
          <p:nvPr/>
        </p:nvSpPr>
        <p:spPr>
          <a:xfrm>
            <a:off x="502920" y="4471164"/>
            <a:ext cx="11183112"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Times New Roman" pitchFamily="34" charset="0"/>
                <a:ea typeface="微软雅黑" pitchFamily="34" charset="-122"/>
                <a:cs typeface="Times New Roman" pitchFamily="34" charset="-120"/>
              </a:rPr>
              <a:t>8.作者在小说中多次把月亮和枪炮声放在一起写，有什么用意?请答出一点用意并简要分析。（4分）</a:t>
            </a:r>
            <a:endParaRPr lang="en-US" altLang="zh-CN" sz="1800" dirty="0"/>
          </a:p>
        </p:txBody>
      </p:sp>
      <p:sp>
        <p:nvSpPr>
          <p:cNvPr id="7" name="QO_8_AN.139_1#59d696276?vcp=1&amp;pid=65d395b51&amp;color=0,0,0&amp;vtp=1&amp;bbb=1&amp;hb=1"/>
          <p:cNvSpPr/>
          <p:nvPr/>
        </p:nvSpPr>
        <p:spPr>
          <a:xfrm>
            <a:off x="502920" y="4878961"/>
            <a:ext cx="11183112" cy="11923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①用月亮位置的变化暗示时间流逝,用枪炮声的迫近暗示敌人逼近,将二者放在一起写营造紧张氛围</a:t>
            </a:r>
            <a:r>
              <a:rPr lang="en-US" altLang="zh-CN" sz="1800" b="1" i="0">
                <a:solidFill>
                  <a:srgbClr val="FF0000"/>
                </a:solidFill>
                <a:latin typeface="Times New Roman" pitchFamily="34" charset="0"/>
                <a:ea typeface="微软雅黑" pitchFamily="34" charset="-122"/>
                <a:cs typeface="Times New Roman" pitchFamily="34" charset="-120"/>
              </a:rPr>
              <a:t>,突</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出渡河紧迫</a:t>
            </a:r>
            <a:r>
              <a:rPr lang="en-US" altLang="zh-CN" sz="1800" b="1" i="0" dirty="0">
                <a:solidFill>
                  <a:srgbClr val="FF0000"/>
                </a:solidFill>
                <a:latin typeface="Times New Roman" pitchFamily="34" charset="0"/>
                <a:ea typeface="微软雅黑" pitchFamily="34" charset="-122"/>
                <a:cs typeface="Times New Roman" pitchFamily="34" charset="-120"/>
              </a:rPr>
              <a:t>,推动情节发展。②让月色的柔和、月下田野的宁静,与枪炮声形成反差,凸显环境的美好</a:t>
            </a:r>
            <a:r>
              <a:rPr lang="en-US" altLang="zh-CN" sz="1800" b="1" i="0">
                <a:solidFill>
                  <a:srgbClr val="FF0000"/>
                </a:solidFill>
                <a:latin typeface="Times New Roman" pitchFamily="34" charset="0"/>
                <a:ea typeface="微软雅黑" pitchFamily="34" charset="-122"/>
                <a:cs typeface="Times New Roman" pitchFamily="34" charset="-120"/>
              </a:rPr>
              <a:t>,为人物活动</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创设背景</a:t>
            </a:r>
            <a:r>
              <a:rPr lang="en-US" altLang="zh-CN" b="1" i="0" dirty="0">
                <a:solidFill>
                  <a:srgbClr val="FF0000"/>
                </a:solidFill>
                <a:latin typeface="Times New Roman" pitchFamily="34" charset="0"/>
                <a:ea typeface="微软雅黑" pitchFamily="34" charset="-122"/>
                <a:cs typeface="Times New Roman" pitchFamily="34" charset="-120"/>
              </a:rPr>
              <a:t>,烘托人物形象。（4分）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left)">
                                      <p:cBhvr>
                                        <p:cTn id="30" dur="500"/>
                                        <p:tgtEl>
                                          <p:spTgt spid="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Effect transition="in" filter="wipe(left)">
                                      <p:cBhvr>
                                        <p:cTn id="35" dur="500"/>
                                        <p:tgtEl>
                                          <p:spTgt spid="7">
                                            <p:bg/>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Effect transition="in" filter="wipe(left)">
                                      <p:cBhvr>
                                        <p:cTn id="38" dur="500"/>
                                        <p:tgtEl>
                                          <p:spTgt spid="7">
                                            <p:txEl>
                                              <p:pRg st="0" end="0"/>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
                                            <p:txEl>
                                              <p:pRg st="1" end="1"/>
                                            </p:txEl>
                                          </p:spTgt>
                                        </p:tgtEl>
                                        <p:attrNameLst>
                                          <p:attrName>style.visibility</p:attrName>
                                        </p:attrNameLst>
                                      </p:cBhvr>
                                      <p:to>
                                        <p:strVal val="visible"/>
                                      </p:to>
                                    </p:set>
                                    <p:animEffect transition="in" filter="wipe(left)">
                                      <p:cBhvr>
                                        <p:cTn id="41" dur="500"/>
                                        <p:tgtEl>
                                          <p:spTgt spid="7">
                                            <p:txEl>
                                              <p:pRg st="1" end="1"/>
                                            </p:txEl>
                                          </p:spTgt>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
                                            <p:txEl>
                                              <p:pRg st="2" end="2"/>
                                            </p:txEl>
                                          </p:spTgt>
                                        </p:tgtEl>
                                        <p:attrNameLst>
                                          <p:attrName>style.visibility</p:attrName>
                                        </p:attrNameLst>
                                      </p:cBhvr>
                                      <p:to>
                                        <p:strVal val="visible"/>
                                      </p:to>
                                    </p:set>
                                    <p:animEffect transition="in" filter="wipe(left)">
                                      <p:cBhvr>
                                        <p:cTn id="44"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69">
    <p:spTree>
      <p:nvGrpSpPr>
        <p:cNvPr id="1" name=""/>
        <p:cNvGrpSpPr/>
        <p:nvPr/>
      </p:nvGrpSpPr>
      <p:grpSpPr>
        <a:xfrm>
          <a:off x="0" y="0"/>
          <a:ext cx="0" cy="0"/>
          <a:chOff x="0" y="0"/>
          <a:chExt cx="0" cy="0"/>
        </a:xfrm>
      </p:grpSpPr>
      <p:sp>
        <p:nvSpPr>
          <p:cNvPr id="2" name="QO_8_BD.140_1#d8ae527a8?sp=1&amp;vcp=1&amp;pid=65d395b51&amp;color=0,0,0&amp;vtp=1&amp;bt=1&amp;bbb=1&amp;hb=1"/>
          <p:cNvSpPr/>
          <p:nvPr/>
        </p:nvSpPr>
        <p:spPr>
          <a:xfrm>
            <a:off x="502920" y="1400209"/>
            <a:ext cx="11183112"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Times New Roman" pitchFamily="34" charset="0"/>
                <a:ea typeface="微软雅黑" pitchFamily="34" charset="-122"/>
                <a:cs typeface="Times New Roman" pitchFamily="34" charset="-120"/>
              </a:rPr>
              <a:t>9.下面两段文字，你会选择哪一段作为小说的结尾?为什么?请简述两点理由。（4分）</a:t>
            </a:r>
            <a:endParaRPr lang="en-US" altLang="zh-CN" sz="1800" dirty="0"/>
          </a:p>
          <a:p>
            <a:pPr latinLnBrk="1">
              <a:lnSpc>
                <a:spcPts val="3300"/>
              </a:lnSpc>
            </a:pPr>
            <a:r>
              <a:rPr lang="en-US" altLang="zh-CN" b="0" i="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青青的天</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蓝蓝的水</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澄河在奔腾</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它带着人民的希望</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战士的誓言</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流到远远的地方</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然后深深地渗透在</a:t>
            </a:r>
          </a:p>
          <a:p>
            <a:pPr latinLnBrk="1">
              <a:lnSpc>
                <a:spcPts val="3300"/>
              </a:lnSpc>
            </a:pPr>
            <a:r>
              <a:rPr lang="en-US" altLang="zh-CN" sz="1800" b="0" i="0">
                <a:solidFill>
                  <a:srgbClr val="000000"/>
                </a:solidFill>
                <a:latin typeface="Times New Roman" pitchFamily="34" charset="0"/>
                <a:ea typeface="楷体" pitchFamily="34" charset="-122"/>
                <a:cs typeface="Times New Roman" pitchFamily="34" charset="-120"/>
              </a:rPr>
              <a:t>土地里</a:t>
            </a:r>
            <a:r>
              <a:rPr lang="en-US" altLang="zh-CN" sz="1800" b="0" i="0" dirty="0">
                <a:solidFill>
                  <a:srgbClr val="00000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latinLnBrk="1">
              <a:lnSpc>
                <a:spcPts val="3100"/>
              </a:lnSpc>
            </a:pPr>
            <a:r>
              <a:rPr lang="en-US" altLang="zh-CN" b="0" i="0" spc="-50">
                <a:solidFill>
                  <a:srgbClr val="000000"/>
                </a:solidFill>
                <a:latin typeface="Times New Roman" pitchFamily="34" charset="0"/>
                <a:ea typeface="微软雅黑" pitchFamily="34" charset="-122"/>
                <a:cs typeface="Times New Roman" pitchFamily="34" charset="-120"/>
              </a:rPr>
              <a:t>B</a:t>
            </a:r>
            <a:r>
              <a:rPr lang="en-US" altLang="zh-CN" b="0" i="0" spc="-50" dirty="0">
                <a:solidFill>
                  <a:srgbClr val="000000"/>
                </a:solidFill>
                <a:latin typeface="Times New Roman" pitchFamily="34" charset="0"/>
                <a:ea typeface="微软雅黑"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战士们渐走渐远了</a:t>
            </a:r>
            <a:r>
              <a:rPr lang="en-US" altLang="zh-CN" b="0" i="0" spc="-50" dirty="0">
                <a:solidFill>
                  <a:srgbClr val="000000"/>
                </a:solidFill>
                <a:latin typeface="Times New Roman" pitchFamily="34" charset="0"/>
                <a:ea typeface="微软雅黑"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他们带着一个不可摧毁的信念走远了</a:t>
            </a:r>
            <a:r>
              <a:rPr lang="en-US" altLang="zh-CN" b="0" i="0" spc="-50" dirty="0">
                <a:solidFill>
                  <a:srgbClr val="000000"/>
                </a:solidFill>
                <a:latin typeface="Times New Roman" pitchFamily="34" charset="0"/>
                <a:ea typeface="微软雅黑"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河边仍然站着那个身影</a:t>
            </a:r>
            <a:r>
              <a:rPr lang="en-US" altLang="zh-CN" b="0" i="0" spc="-50" dirty="0">
                <a:solidFill>
                  <a:srgbClr val="000000"/>
                </a:solidFill>
                <a:latin typeface="Times New Roman" pitchFamily="34" charset="0"/>
                <a:ea typeface="微软雅黑"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佝偻着身子</a:t>
            </a:r>
            <a:r>
              <a:rPr lang="en-US" altLang="zh-CN" b="0" i="0" spc="-50" dirty="0">
                <a:solidFill>
                  <a:srgbClr val="000000"/>
                </a:solidFill>
                <a:latin typeface="Times New Roman" pitchFamily="34" charset="0"/>
                <a:ea typeface="微软雅黑" pitchFamily="34" charset="-122"/>
                <a:cs typeface="Times New Roman" pitchFamily="34" charset="-120"/>
              </a:rPr>
              <a:t>，</a:t>
            </a:r>
            <a:r>
              <a:rPr lang="en-US" altLang="zh-CN" b="0" i="0" spc="-50" dirty="0">
                <a:solidFill>
                  <a:srgbClr val="000000"/>
                </a:solidFill>
                <a:latin typeface="Times New Roman" pitchFamily="34" charset="0"/>
                <a:ea typeface="楷体" pitchFamily="34" charset="-122"/>
                <a:cs typeface="Times New Roman" pitchFamily="34" charset="-120"/>
              </a:rPr>
              <a:t>一动不动</a:t>
            </a:r>
            <a:r>
              <a:rPr lang="en-US" altLang="zh-CN" b="0" i="0" spc="-50" dirty="0">
                <a:solidFill>
                  <a:srgbClr val="000000"/>
                </a:solidFill>
                <a:latin typeface="SimSun" panose="02010600030101010101" pitchFamily="2" charset="-122"/>
                <a:ea typeface="微软雅黑" pitchFamily="34" charset="-122"/>
                <a:cs typeface="Times New Roman" pitchFamily="34" charset="-120"/>
              </a:rPr>
              <a:t>……</a:t>
            </a:r>
            <a:endParaRPr lang="en-US" altLang="zh-CN" spc="-50" dirty="0">
              <a:latin typeface="SimSun" panose="02010600030101010101" pitchFamily="2" charset="-122"/>
            </a:endParaRPr>
          </a:p>
        </p:txBody>
      </p:sp>
      <p:sp>
        <p:nvSpPr>
          <p:cNvPr id="3" name="QO_8_AN.141_1#d8ae527a8?vcp=1&amp;pid=65d395b51&amp;color=0,0,0&amp;vtp=1&amp;bbb=1&amp;hb=1"/>
          <p:cNvSpPr/>
          <p:nvPr/>
        </p:nvSpPr>
        <p:spPr>
          <a:xfrm>
            <a:off x="502920" y="3051336"/>
            <a:ext cx="11183112" cy="2868740"/>
          </a:xfrm>
          <a:prstGeom prst="rect">
            <a:avLst/>
          </a:prstGeom>
          <a:noFill/>
          <a:ln/>
        </p:spPr>
        <p:txBody>
          <a:bodyPr wrap="none" lIns="0" tIns="0" rIns="0" bIns="0" rtlCol="0" anchor="t"/>
          <a:lstStyle/>
          <a:p>
            <a:pPr algn="l" latinLnBrk="1">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【A示例】选A段。①“战士的誓言”与第⑪段周玉兆的哲言相照应,两段衔接紧密。②“人民的希望、</a:t>
            </a:r>
            <a:r>
              <a:rPr lang="en-US" altLang="zh-CN" sz="1800" b="1" i="0">
                <a:solidFill>
                  <a:srgbClr val="FF0000"/>
                </a:solidFill>
                <a:latin typeface="Times New Roman" pitchFamily="34" charset="0"/>
                <a:ea typeface="微软雅黑" pitchFamily="34" charset="-122"/>
                <a:cs typeface="Times New Roman" pitchFamily="34" charset="-120"/>
              </a:rPr>
              <a:t>战士的誓言”</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深深地渗透在土地里”突出军爱民、民拥军,军民鱼水之情绵延不绝的主题。③“青青的天,蓝蓝的水,</a:t>
            </a:r>
            <a:r>
              <a:rPr lang="en-US" altLang="zh-CN" sz="1800" b="1" i="0">
                <a:solidFill>
                  <a:srgbClr val="FF0000"/>
                </a:solidFill>
                <a:latin typeface="Times New Roman" pitchFamily="34" charset="0"/>
                <a:ea typeface="微软雅黑" pitchFamily="34" charset="-122"/>
                <a:cs typeface="Times New Roman" pitchFamily="34" charset="-120"/>
              </a:rPr>
              <a:t>澄河在奔腾”,</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让小说在明朗开阔的背景中收尾</a:t>
            </a:r>
            <a:r>
              <a:rPr lang="en-US" altLang="zh-CN" sz="1800" b="1" i="0" dirty="0">
                <a:solidFill>
                  <a:srgbClr val="FF0000"/>
                </a:solidFill>
                <a:latin typeface="Times New Roman" pitchFamily="34" charset="0"/>
                <a:ea typeface="微软雅黑" pitchFamily="34" charset="-122"/>
                <a:cs typeface="Times New Roman" pitchFamily="34" charset="-120"/>
              </a:rPr>
              <a:t>,给读者留下想象和思考的空间。④描写澄河边上的景色</a:t>
            </a:r>
            <a:r>
              <a:rPr lang="en-US" altLang="zh-CN" sz="1800" b="1" i="0">
                <a:solidFill>
                  <a:srgbClr val="FF0000"/>
                </a:solidFill>
                <a:latin typeface="Times New Roman" pitchFamily="34" charset="0"/>
                <a:ea typeface="微软雅黑" pitchFamily="34" charset="-122"/>
                <a:cs typeface="Times New Roman" pitchFamily="34" charset="-120"/>
              </a:rPr>
              <a:t>,既照应标题又与小说中</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有关澄河的描写相呼应</a:t>
            </a:r>
            <a:r>
              <a:rPr lang="en-US" altLang="zh-CN" sz="1800" b="1" i="0" dirty="0">
                <a:solidFill>
                  <a:srgbClr val="FF0000"/>
                </a:solidFill>
                <a:latin typeface="Times New Roman" pitchFamily="34" charset="0"/>
                <a:ea typeface="微软雅黑" pitchFamily="34" charset="-122"/>
                <a:cs typeface="Times New Roman" pitchFamily="34" charset="-120"/>
              </a:rPr>
              <a:t>,体现小说的整体构思。</a:t>
            </a:r>
            <a:endParaRPr lang="en-US" altLang="zh-CN" sz="1800" dirty="0"/>
          </a:p>
          <a:p>
            <a:pPr latinLnBrk="1">
              <a:lnSpc>
                <a:spcPts val="3300"/>
              </a:lnSpc>
            </a:pPr>
            <a:r>
              <a:rPr lang="en-US" altLang="zh-CN" b="1" i="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B示例】选B段。⑪“战士们渐走渐远了”,交代渡河成功的结局。②“一动不动”的身影,照应第⑪段</a:t>
            </a:r>
            <a:r>
              <a:rPr lang="en-US" altLang="zh-CN" sz="1800" b="1" i="0">
                <a:solidFill>
                  <a:srgbClr val="FF0000"/>
                </a:solidFill>
                <a:latin typeface="Times New Roman" pitchFamily="34" charset="0"/>
                <a:ea typeface="微软雅黑" pitchFamily="34" charset="-122"/>
                <a:cs typeface="Times New Roman" pitchFamily="34" charset="-120"/>
              </a:rPr>
              <a:t>“周玉兆望着</a:t>
            </a:r>
          </a:p>
          <a:p>
            <a:pPr latinLnBrk="1">
              <a:lnSpc>
                <a:spcPts val="3300"/>
              </a:lnSpc>
            </a:pPr>
            <a:r>
              <a:rPr lang="en-US" altLang="zh-CN" sz="1800" b="1" i="0">
                <a:solidFill>
                  <a:srgbClr val="FF0000"/>
                </a:solidFill>
                <a:latin typeface="Times New Roman" pitchFamily="34" charset="0"/>
                <a:ea typeface="微软雅黑" pitchFamily="34" charset="-122"/>
                <a:cs typeface="Times New Roman" pitchFamily="34" charset="-120"/>
              </a:rPr>
              <a:t>河堤上的老人</a:t>
            </a:r>
            <a:r>
              <a:rPr lang="en-US" altLang="zh-CN" sz="1800" b="1" i="0" dirty="0">
                <a:solidFill>
                  <a:srgbClr val="FF0000"/>
                </a:solidFill>
                <a:latin typeface="Times New Roman" pitchFamily="34" charset="0"/>
                <a:ea typeface="微软雅黑" pitchFamily="34" charset="-122"/>
                <a:cs typeface="Times New Roman" pitchFamily="34" charset="-120"/>
              </a:rPr>
              <a:t>”的内容,两段衔接紧密。③战士们“不可摧毁的信念”与老人的依依不舍,</a:t>
            </a:r>
            <a:r>
              <a:rPr lang="en-US" altLang="zh-CN" sz="1800" b="1" i="0">
                <a:solidFill>
                  <a:srgbClr val="FF0000"/>
                </a:solidFill>
                <a:latin typeface="Times New Roman" pitchFamily="34" charset="0"/>
                <a:ea typeface="微软雅黑" pitchFamily="34" charset="-122"/>
                <a:cs typeface="Times New Roman" pitchFamily="34" charset="-120"/>
              </a:rPr>
              <a:t>突出军民鱼水情深的主题。</a:t>
            </a:r>
          </a:p>
          <a:p>
            <a:pPr latinLnBrk="1">
              <a:lnSpc>
                <a:spcPts val="3100"/>
              </a:lnSpc>
            </a:pPr>
            <a:r>
              <a:rPr lang="en-US" altLang="zh-CN" b="1" i="0">
                <a:solidFill>
                  <a:srgbClr val="FF0000"/>
                </a:solidFill>
                <a:latin typeface="Times New Roman" pitchFamily="34" charset="0"/>
                <a:ea typeface="微软雅黑" pitchFamily="34" charset="-122"/>
                <a:cs typeface="Times New Roman" pitchFamily="34" charset="-120"/>
              </a:rPr>
              <a:t>④</a:t>
            </a:r>
            <a:r>
              <a:rPr lang="en-US" altLang="zh-CN" b="1" i="0" dirty="0">
                <a:solidFill>
                  <a:srgbClr val="FF0000"/>
                </a:solidFill>
                <a:latin typeface="Times New Roman" pitchFamily="34" charset="0"/>
                <a:ea typeface="微软雅黑" pitchFamily="34" charset="-122"/>
                <a:cs typeface="Times New Roman" pitchFamily="34" charset="-120"/>
              </a:rPr>
              <a:t>将视线定格在老人身上，凸显老人形象,给读者留下想象和思考的空间。（4分）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70">
    <p:spTree>
      <p:nvGrpSpPr>
        <p:cNvPr id="1" name=""/>
        <p:cNvGrpSpPr/>
        <p:nvPr/>
      </p:nvGrpSpPr>
      <p:grpSpPr>
        <a:xfrm>
          <a:off x="0" y="0"/>
          <a:ext cx="0" cy="0"/>
          <a:chOff x="0" y="0"/>
          <a:chExt cx="0" cy="0"/>
        </a:xfrm>
      </p:grpSpPr>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TotalTime>
  <Words>8945</Words>
  <Application>Microsoft Office PowerPoint</Application>
  <PresentationFormat>宽屏</PresentationFormat>
  <Paragraphs>1100</Paragraphs>
  <Slides>98</Slides>
  <Notes>70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98</vt:i4>
      </vt:variant>
    </vt:vector>
  </HeadingPairs>
  <TitlesOfParts>
    <vt:vector size="105" baseType="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尚孙炜</cp:lastModifiedBy>
  <cp:revision>3</cp:revision>
  <dcterms:created xsi:type="dcterms:W3CDTF">2024-10-12T11:48:19Z</dcterms:created>
  <dcterms:modified xsi:type="dcterms:W3CDTF">2024-10-12T12:36:08Z</dcterms:modified>
  <cp:category/>
  <cp:contentStatus/>
</cp:coreProperties>
</file>